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0" r:id="rId2"/>
    <p:sldId id="271" r:id="rId3"/>
    <p:sldId id="282" r:id="rId4"/>
    <p:sldId id="284" r:id="rId5"/>
    <p:sldId id="265" r:id="rId6"/>
    <p:sldId id="286" r:id="rId7"/>
    <p:sldId id="290" r:id="rId8"/>
    <p:sldId id="283" r:id="rId9"/>
    <p:sldId id="299" r:id="rId10"/>
    <p:sldId id="272" r:id="rId11"/>
    <p:sldId id="273" r:id="rId12"/>
    <p:sldId id="257" r:id="rId13"/>
    <p:sldId id="258" r:id="rId14"/>
    <p:sldId id="289" r:id="rId15"/>
    <p:sldId id="256" r:id="rId16"/>
    <p:sldId id="291" r:id="rId17"/>
    <p:sldId id="292" r:id="rId18"/>
    <p:sldId id="293" r:id="rId19"/>
    <p:sldId id="294" r:id="rId20"/>
    <p:sldId id="295" r:id="rId21"/>
    <p:sldId id="296" r:id="rId22"/>
    <p:sldId id="297" r:id="rId23"/>
    <p:sldId id="298" r:id="rId24"/>
    <p:sldId id="274" r:id="rId25"/>
    <p:sldId id="275" r:id="rId26"/>
    <p:sldId id="276" r:id="rId27"/>
    <p:sldId id="277" r:id="rId28"/>
    <p:sldId id="278" r:id="rId29"/>
    <p:sldId id="280" r:id="rId30"/>
    <p:sldId id="281" r:id="rId31"/>
    <p:sldId id="288" r:id="rId32"/>
    <p:sldId id="287" r:id="rId33"/>
    <p:sldId id="260" r:id="rId34"/>
    <p:sldId id="300" r:id="rId3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E739"/>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4" d="100"/>
          <a:sy n="84" d="100"/>
        </p:scale>
        <p:origin x="-1482"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NL"/>
  <c:clrMapOvr bg1="lt1" tx1="dk1" bg2="lt2" tx2="dk2" accent1="accent1" accent2="accent2" accent3="accent3" accent4="accent4" accent5="accent5" accent6="accent6" hlink="hlink" folHlink="folHlink"/>
  <c:chart>
    <c:plotArea>
      <c:layout/>
      <c:barChart>
        <c:barDir val="col"/>
        <c:grouping val="clustered"/>
        <c:ser>
          <c:idx val="0"/>
          <c:order val="0"/>
          <c:tx>
            <c:strRef>
              <c:f>Ebit!$K$19</c:f>
              <c:strCache>
                <c:ptCount val="1"/>
                <c:pt idx="0">
                  <c:v>Actueel jul-19</c:v>
                </c:pt>
              </c:strCache>
            </c:strRef>
          </c:tx>
          <c:dLbls>
            <c:dLbl>
              <c:idx val="1"/>
              <c:layout>
                <c:manualLayout>
                  <c:x val="-2.4645717806532044E-3"/>
                  <c:y val="-2.306805074971163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A68-410E-BC40-B1E7C26A0E7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Ebit!$J$20:$J$21</c:f>
              <c:strCache>
                <c:ptCount val="2"/>
                <c:pt idx="0">
                  <c:v>EBIT Strip MLE</c:v>
                </c:pt>
                <c:pt idx="1">
                  <c:v>EBIT Packaging IJM</c:v>
                </c:pt>
              </c:strCache>
            </c:strRef>
          </c:cat>
          <c:val>
            <c:numRef>
              <c:f>Ebit!$K$20:$K$21</c:f>
              <c:numCache>
                <c:formatCode>#,##0.0_ ;\(#,##0.0\)</c:formatCode>
                <c:ptCount val="2"/>
                <c:pt idx="0">
                  <c:v>-11.96794545999999</c:v>
                </c:pt>
                <c:pt idx="1">
                  <c:v>2.8233669108374784</c:v>
                </c:pt>
              </c:numCache>
            </c:numRef>
          </c:val>
          <c:extLst xmlns:c16r2="http://schemas.microsoft.com/office/drawing/2015/06/chart">
            <c:ext xmlns:c16="http://schemas.microsoft.com/office/drawing/2014/chart" uri="{C3380CC4-5D6E-409C-BE32-E72D297353CC}">
              <c16:uniqueId val="{00000001-4A68-410E-BC40-B1E7C26A0E70}"/>
            </c:ext>
          </c:extLst>
        </c:ser>
        <c:ser>
          <c:idx val="1"/>
          <c:order val="1"/>
          <c:tx>
            <c:strRef>
              <c:f>Ebit!$L$19</c:f>
              <c:strCache>
                <c:ptCount val="1"/>
                <c:pt idx="0">
                  <c:v>Plan jul-19</c:v>
                </c:pt>
              </c:strCache>
            </c:strRef>
          </c:tx>
          <c:dLbls>
            <c:dLbl>
              <c:idx val="1"/>
              <c:layout>
                <c:manualLayout>
                  <c:x val="0"/>
                  <c:y val="-9.22722029988466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A68-410E-BC40-B1E7C26A0E70}"/>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Ebit!$J$20:$J$21</c:f>
              <c:strCache>
                <c:ptCount val="2"/>
                <c:pt idx="0">
                  <c:v>EBIT Strip MLE</c:v>
                </c:pt>
                <c:pt idx="1">
                  <c:v>EBIT Packaging IJM</c:v>
                </c:pt>
              </c:strCache>
            </c:strRef>
          </c:cat>
          <c:val>
            <c:numRef>
              <c:f>Ebit!$L$20:$L$21</c:f>
              <c:numCache>
                <c:formatCode>#,##0.0_ ;\(#,##0.0\)</c:formatCode>
                <c:ptCount val="2"/>
                <c:pt idx="0">
                  <c:v>27.256568332522086</c:v>
                </c:pt>
                <c:pt idx="1">
                  <c:v>3.5984245438964866</c:v>
                </c:pt>
              </c:numCache>
            </c:numRef>
          </c:val>
          <c:extLst xmlns:c16r2="http://schemas.microsoft.com/office/drawing/2015/06/chart">
            <c:ext xmlns:c16="http://schemas.microsoft.com/office/drawing/2014/chart" uri="{C3380CC4-5D6E-409C-BE32-E72D297353CC}">
              <c16:uniqueId val="{00000003-4A68-410E-BC40-B1E7C26A0E70}"/>
            </c:ext>
          </c:extLst>
        </c:ser>
        <c:axId val="232640896"/>
        <c:axId val="232642432"/>
      </c:barChart>
      <c:catAx>
        <c:axId val="232640896"/>
        <c:scaling>
          <c:orientation val="minMax"/>
        </c:scaling>
        <c:axPos val="b"/>
        <c:numFmt formatCode="General" sourceLinked="0"/>
        <c:tickLblPos val="low"/>
        <c:crossAx val="232642432"/>
        <c:crosses val="autoZero"/>
        <c:auto val="1"/>
        <c:lblAlgn val="ctr"/>
        <c:lblOffset val="100"/>
      </c:catAx>
      <c:valAx>
        <c:axId val="232642432"/>
        <c:scaling>
          <c:orientation val="minMax"/>
        </c:scaling>
        <c:axPos val="l"/>
        <c:majorGridlines>
          <c:spPr>
            <a:ln>
              <a:solidFill>
                <a:schemeClr val="bg1">
                  <a:lumMod val="85000"/>
                </a:schemeClr>
              </a:solidFill>
            </a:ln>
          </c:spPr>
        </c:majorGridlines>
        <c:title>
          <c:tx>
            <c:rich>
              <a:bodyPr rot="-5400000" vert="horz"/>
              <a:lstStyle/>
              <a:p>
                <a:pPr>
                  <a:defRPr/>
                </a:pPr>
                <a:r>
                  <a:rPr lang="en-US" sz="1000" b="1" i="0" kern="800" baseline="0"/>
                  <a:t>€ m</a:t>
                </a:r>
                <a:endParaRPr lang="en-US" sz="1000" kern="800" baseline="0"/>
              </a:p>
            </c:rich>
          </c:tx>
          <c:layout/>
        </c:title>
        <c:numFmt formatCode="#,##0.0_ ;\(#,##0.0\)" sourceLinked="1"/>
        <c:tickLblPos val="nextTo"/>
        <c:crossAx val="232640896"/>
        <c:crosses val="autoZero"/>
        <c:crossBetween val="between"/>
      </c:valAx>
    </c:plotArea>
    <c:legend>
      <c:legendPos val="r"/>
      <c:layout>
        <c:manualLayout>
          <c:xMode val="edge"/>
          <c:yMode val="edge"/>
          <c:x val="0.65952057286739363"/>
          <c:y val="0.13371513681897043"/>
          <c:w val="0.19506969207407301"/>
          <c:h val="0.1674343832021008"/>
        </c:manualLayout>
      </c:layout>
      <c:overlay val="1"/>
    </c:legend>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E7823-1A93-4616-944F-5C7F15BB82BA}" type="datetimeFigureOut">
              <a:rPr lang="nl-NL" smtClean="0"/>
              <a:pPr/>
              <a:t>2-9-2019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660F8-88CA-4CE2-AEB4-E3AEDE4DE0D6}"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EC0BB10-AAE3-4595-BDC6-7BE08841B627}" type="slidenum">
              <a:rPr lang="nl-NL" altLang="nl-NL" smtClean="0"/>
              <a:pPr/>
              <a:t>1</a:t>
            </a:fld>
            <a:endParaRPr lang="nl-NL" altLang="nl-NL"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GB" alt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kern="1200" dirty="0">
                <a:solidFill>
                  <a:schemeClr val="tx1"/>
                </a:solidFill>
                <a:effectLst/>
                <a:latin typeface="+mn-lt"/>
                <a:ea typeface="MS PGothic" panose="020B0600070205080204" pitchFamily="34" charset="-128"/>
                <a:cs typeface="+mn-cs"/>
              </a:rPr>
              <a:t>Financiële resultaten juli 2019 (Hans van den Berg, Remco Reinstra)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EBIT Plan: € 27,3 miljoen. Gerealiseerd: €(12,0)</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€ 39,3 miljoen EBIT onder plan voor Strip MLE</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De netto marge voor SPMLE was € 23,2 miljoen lager dan plan</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Operationele performance in juli: we hebben € 16,0 miljoen meer kosten gemaakt dan gepland.  </a:t>
            </a:r>
            <a:br>
              <a:rPr lang="nl-NL" sz="1200" kern="1200" dirty="0">
                <a:solidFill>
                  <a:schemeClr val="tx1"/>
                </a:solidFill>
                <a:effectLst/>
                <a:latin typeface="+mn-lt"/>
                <a:ea typeface="MS PGothic" panose="020B0600070205080204" pitchFamily="34" charset="-128"/>
                <a:cs typeface="+mn-cs"/>
              </a:rPr>
            </a:br>
            <a:r>
              <a:rPr lang="nl-NL" sz="1200" kern="1200" dirty="0">
                <a:solidFill>
                  <a:schemeClr val="tx1"/>
                </a:solidFill>
                <a:effectLst/>
                <a:latin typeface="+mn-lt"/>
                <a:ea typeface="MS PGothic" panose="020B0600070205080204" pitchFamily="34" charset="-128"/>
                <a:cs typeface="+mn-cs"/>
              </a:rPr>
              <a:t>Oorzaken o.a.: </a:t>
            </a:r>
            <a:endParaRPr lang="nl-NL" sz="1000" kern="1200" dirty="0">
              <a:solidFill>
                <a:schemeClr val="tx1"/>
              </a:solidFill>
              <a:effectLst/>
              <a:latin typeface="+mn-lt"/>
              <a:ea typeface="MS PGothic" panose="020B0600070205080204" pitchFamily="34" charset="-128"/>
              <a:cs typeface="+mn-cs"/>
            </a:endParaRPr>
          </a:p>
          <a:p>
            <a:pPr marL="628650" lvl="1" indent="-171450">
              <a:buFont typeface="Courier New" panose="02070309020205020404" pitchFamily="49" charset="0"/>
              <a:buChar char="o"/>
            </a:pPr>
            <a:r>
              <a:rPr lang="nl-NL" sz="1200" kern="1200" dirty="0">
                <a:solidFill>
                  <a:schemeClr val="tx1"/>
                </a:solidFill>
                <a:effectLst/>
                <a:latin typeface="+mn-lt"/>
                <a:ea typeface="MS PGothic" panose="020B0600070205080204" pitchFamily="34" charset="-128"/>
                <a:cs typeface="+mn-cs"/>
              </a:rPr>
              <a:t>Volumeverliezen – dekking vaste kosten</a:t>
            </a:r>
            <a:endParaRPr lang="nl-NL" sz="1000" kern="1200" dirty="0">
              <a:solidFill>
                <a:schemeClr val="tx1"/>
              </a:solidFill>
              <a:effectLst/>
              <a:latin typeface="+mn-lt"/>
              <a:ea typeface="MS PGothic" panose="020B0600070205080204" pitchFamily="34" charset="-128"/>
              <a:cs typeface="+mn-cs"/>
            </a:endParaRPr>
          </a:p>
          <a:p>
            <a:pPr marL="628650" lvl="1" indent="-171450">
              <a:buFont typeface="Courier New" panose="02070309020205020404" pitchFamily="49" charset="0"/>
              <a:buChar char="o"/>
            </a:pPr>
            <a:r>
              <a:rPr lang="nl-NL" sz="1200" kern="1200" dirty="0">
                <a:solidFill>
                  <a:schemeClr val="tx1"/>
                </a:solidFill>
                <a:effectLst/>
                <a:latin typeface="+mn-lt"/>
                <a:ea typeface="MS PGothic" panose="020B0600070205080204" pitchFamily="34" charset="-128"/>
                <a:cs typeface="+mn-cs"/>
              </a:rPr>
              <a:t>Gebruik van grondstoffen</a:t>
            </a:r>
            <a:endParaRPr lang="nl-NL" sz="1000" kern="1200" dirty="0">
              <a:solidFill>
                <a:schemeClr val="tx1"/>
              </a:solidFill>
              <a:effectLst/>
              <a:latin typeface="+mn-lt"/>
              <a:ea typeface="MS PGothic" panose="020B0600070205080204" pitchFamily="34" charset="-128"/>
              <a:cs typeface="+mn-cs"/>
            </a:endParaRPr>
          </a:p>
          <a:p>
            <a:pPr marL="628650" lvl="1" indent="-171450">
              <a:buFont typeface="Courier New" panose="02070309020205020404" pitchFamily="49" charset="0"/>
              <a:buChar char="o"/>
            </a:pPr>
            <a:r>
              <a:rPr lang="nl-NL" sz="1200" kern="1200" dirty="0" err="1">
                <a:solidFill>
                  <a:schemeClr val="tx1"/>
                </a:solidFill>
                <a:effectLst/>
                <a:latin typeface="+mn-lt"/>
                <a:ea typeface="MS PGothic" panose="020B0600070205080204" pitchFamily="34" charset="-128"/>
                <a:cs typeface="+mn-cs"/>
              </a:rPr>
              <a:t>Spend</a:t>
            </a:r>
            <a:r>
              <a:rPr lang="nl-NL" sz="1200" kern="1200" dirty="0">
                <a:solidFill>
                  <a:schemeClr val="tx1"/>
                </a:solidFill>
                <a:effectLst/>
                <a:latin typeface="+mn-lt"/>
                <a:ea typeface="MS PGothic" panose="020B0600070205080204" pitchFamily="34" charset="-128"/>
                <a:cs typeface="+mn-cs"/>
              </a:rPr>
              <a:t> - onderhoud, </a:t>
            </a:r>
            <a:r>
              <a:rPr lang="nl-NL" sz="1200" kern="1200" dirty="0" err="1">
                <a:solidFill>
                  <a:schemeClr val="tx1"/>
                </a:solidFill>
                <a:effectLst/>
                <a:latin typeface="+mn-lt"/>
                <a:ea typeface="MS PGothic" panose="020B0600070205080204" pitchFamily="34" charset="-128"/>
                <a:cs typeface="+mn-cs"/>
              </a:rPr>
              <a:t>demurrage</a:t>
            </a:r>
            <a:r>
              <a:rPr lang="nl-NL" sz="1200" kern="1200" dirty="0">
                <a:solidFill>
                  <a:schemeClr val="tx1"/>
                </a:solidFill>
                <a:effectLst/>
                <a:latin typeface="+mn-lt"/>
                <a:ea typeface="MS PGothic" panose="020B0600070205080204" pitchFamily="34" charset="-128"/>
                <a:cs typeface="+mn-cs"/>
              </a:rPr>
              <a:t>, transportkosten en centrale accountingaanpassingen zoals voorraadwaardering en HR-voorzieningen  </a:t>
            </a:r>
            <a:endParaRPr lang="nl-NL" sz="1000" kern="1200" dirty="0">
              <a:solidFill>
                <a:schemeClr val="tx1"/>
              </a:solidFill>
              <a:effectLst/>
              <a:latin typeface="+mn-lt"/>
              <a:ea typeface="MS PGothic" panose="020B0600070205080204" pitchFamily="34" charset="-128"/>
              <a:cs typeface="+mn-cs"/>
            </a:endParaRPr>
          </a:p>
          <a:p>
            <a:r>
              <a:rPr lang="nl-NL" sz="1200" kern="1200" dirty="0">
                <a:solidFill>
                  <a:schemeClr val="tx1"/>
                </a:solidFill>
                <a:effectLst/>
                <a:latin typeface="+mn-lt"/>
                <a:ea typeface="MS PGothic" panose="020B0600070205080204" pitchFamily="34" charset="-128"/>
                <a:cs typeface="+mn-cs"/>
              </a:rPr>
              <a:t> </a:t>
            </a:r>
            <a:endParaRPr lang="nl-NL" sz="1000" kern="1200" dirty="0">
              <a:solidFill>
                <a:schemeClr val="tx1"/>
              </a:solidFill>
              <a:effectLst/>
              <a:latin typeface="+mn-lt"/>
              <a:ea typeface="MS PGothic" panose="020B0600070205080204" pitchFamily="34" charset="-128"/>
              <a:cs typeface="+mn-cs"/>
            </a:endParaRPr>
          </a:p>
          <a:p>
            <a:r>
              <a:rPr lang="nl-NL" sz="1100" b="1" kern="1200" dirty="0" err="1">
                <a:solidFill>
                  <a:schemeClr val="tx1"/>
                </a:solidFill>
                <a:effectLst/>
                <a:latin typeface="+mn-lt"/>
                <a:ea typeface="MS PGothic" panose="020B0600070205080204" pitchFamily="34" charset="-128"/>
                <a:cs typeface="+mn-cs"/>
              </a:rPr>
              <a:t>Packaging</a:t>
            </a:r>
            <a:r>
              <a:rPr lang="nl-NL" sz="1100" b="1" kern="1200" dirty="0">
                <a:solidFill>
                  <a:schemeClr val="tx1"/>
                </a:solidFill>
                <a:effectLst/>
                <a:latin typeface="+mn-lt"/>
                <a:ea typeface="MS PGothic" panose="020B0600070205080204" pitchFamily="34" charset="-128"/>
                <a:cs typeface="+mn-cs"/>
              </a:rPr>
              <a:t> (Remco Reinstra) </a:t>
            </a:r>
          </a:p>
          <a:p>
            <a:endParaRPr lang="nl-NL" sz="1100" b="0" kern="1200" dirty="0">
              <a:solidFill>
                <a:schemeClr val="tx1"/>
              </a:solidFill>
              <a:effectLst/>
              <a:latin typeface="+mn-lt"/>
              <a:ea typeface="MS PGothic" panose="020B0600070205080204" pitchFamily="34" charset="-128"/>
              <a:cs typeface="+mn-cs"/>
            </a:endParaRPr>
          </a:p>
          <a:p>
            <a:pPr marL="171450" indent="-171450">
              <a:buFont typeface="Arial" panose="020B0604020202020204" pitchFamily="34" charset="0"/>
              <a:buChar char="•"/>
            </a:pPr>
            <a:r>
              <a:rPr lang="nl-NL" sz="1100" b="0" kern="1200" dirty="0">
                <a:solidFill>
                  <a:schemeClr val="tx1"/>
                </a:solidFill>
                <a:effectLst/>
                <a:latin typeface="+mn-lt"/>
                <a:ea typeface="MS PGothic" panose="020B0600070205080204" pitchFamily="34" charset="-128"/>
                <a:cs typeface="+mn-cs"/>
              </a:rPr>
              <a:t>EBIT Plan: </a:t>
            </a:r>
            <a:r>
              <a:rPr lang="nl-NL" sz="1100" kern="1200" dirty="0">
                <a:solidFill>
                  <a:schemeClr val="tx1"/>
                </a:solidFill>
                <a:effectLst/>
                <a:latin typeface="+mn-lt"/>
                <a:ea typeface="MS PGothic" panose="020B0600070205080204" pitchFamily="34" charset="-128"/>
                <a:cs typeface="+mn-cs"/>
              </a:rPr>
              <a:t>€3,6</a:t>
            </a:r>
            <a:r>
              <a:rPr lang="nl-NL" sz="1100" b="0" kern="1200" dirty="0">
                <a:solidFill>
                  <a:schemeClr val="tx1"/>
                </a:solidFill>
                <a:effectLst/>
                <a:latin typeface="+mn-lt"/>
                <a:ea typeface="MS PGothic" panose="020B0600070205080204" pitchFamily="34" charset="-128"/>
                <a:cs typeface="+mn-cs"/>
              </a:rPr>
              <a:t> Gerealiseerd: </a:t>
            </a:r>
            <a:r>
              <a:rPr lang="nl-NL" sz="1100" kern="1200" dirty="0">
                <a:solidFill>
                  <a:schemeClr val="tx1"/>
                </a:solidFill>
                <a:effectLst/>
                <a:latin typeface="+mn-lt"/>
                <a:ea typeface="MS PGothic" panose="020B0600070205080204" pitchFamily="34" charset="-128"/>
                <a:cs typeface="+mn-cs"/>
              </a:rPr>
              <a:t>€2,8</a:t>
            </a:r>
            <a:r>
              <a:rPr lang="nl-NL" sz="1100" b="0" kern="1200" dirty="0">
                <a:solidFill>
                  <a:schemeClr val="tx1"/>
                </a:solidFill>
                <a:effectLst/>
                <a:latin typeface="+mn-lt"/>
                <a:ea typeface="MS PGothic" panose="020B0600070205080204" pitchFamily="34" charset="-128"/>
                <a:cs typeface="+mn-cs"/>
              </a:rPr>
              <a:t> </a:t>
            </a:r>
            <a:br>
              <a:rPr lang="nl-NL" sz="1100" b="0" kern="1200" dirty="0">
                <a:solidFill>
                  <a:schemeClr val="tx1"/>
                </a:solidFill>
                <a:effectLst/>
                <a:latin typeface="+mn-lt"/>
                <a:ea typeface="MS PGothic" panose="020B0600070205080204" pitchFamily="34" charset="-128"/>
                <a:cs typeface="+mn-cs"/>
              </a:rPr>
            </a:br>
            <a:endParaRPr lang="nl-NL" sz="1100" b="0" kern="1200" dirty="0">
              <a:solidFill>
                <a:schemeClr val="tx1"/>
              </a:solidFill>
              <a:effectLst/>
              <a:latin typeface="+mn-lt"/>
              <a:ea typeface="MS PGothic" panose="020B0600070205080204" pitchFamily="34" charset="-128"/>
              <a:cs typeface="+mn-cs"/>
            </a:endParaRPr>
          </a:p>
          <a:p>
            <a:pPr marL="171450" indent="-171450">
              <a:buFont typeface="Arial" panose="020B0604020202020204" pitchFamily="34" charset="0"/>
              <a:buChar char="•"/>
            </a:pPr>
            <a:r>
              <a:rPr lang="nl-NL" sz="1100" kern="1200" dirty="0">
                <a:solidFill>
                  <a:schemeClr val="tx1"/>
                </a:solidFill>
                <a:effectLst/>
                <a:latin typeface="+mn-lt"/>
                <a:ea typeface="MS PGothic" panose="020B0600070205080204" pitchFamily="34" charset="-128"/>
                <a:cs typeface="+mn-cs"/>
              </a:rPr>
              <a:t>€ 0,8 miljoen EBIT onder plan  </a:t>
            </a:r>
            <a:endParaRPr lang="nl-NL" sz="1100" b="0" kern="1200" dirty="0">
              <a:solidFill>
                <a:schemeClr val="tx1"/>
              </a:solidFill>
              <a:effectLst/>
              <a:latin typeface="+mn-lt"/>
              <a:ea typeface="MS PGothic" panose="020B0600070205080204" pitchFamily="34" charset="-128"/>
              <a:cs typeface="+mn-cs"/>
            </a:endParaRPr>
          </a:p>
          <a:p>
            <a:endParaRPr lang="nl-NL" sz="1100" b="1" kern="1200" dirty="0">
              <a:solidFill>
                <a:schemeClr val="tx1"/>
              </a:solidFill>
              <a:effectLst/>
              <a:latin typeface="+mn-lt"/>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pPr marL="0" marR="0" lvl="0" indent="0" algn="r" defTabSz="914935" rtl="0" eaLnBrk="1" fontAlgn="base" latinLnBrk="0" hangingPunct="1">
              <a:lnSpc>
                <a:spcPct val="100000"/>
              </a:lnSpc>
              <a:spcBef>
                <a:spcPct val="0"/>
              </a:spcBef>
              <a:spcAft>
                <a:spcPct val="0"/>
              </a:spcAft>
              <a:buClrTx/>
              <a:buSzTx/>
              <a:buFontTx/>
              <a:buNone/>
              <a:tabLst/>
              <a:defRPr/>
            </a:pPr>
            <a:fld id="{F1275789-FA0E-4939-B21B-4413299B9860}" type="slidenum">
              <a:rPr kumimoji="0" lang="en-US"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935" rtl="0" eaLnBrk="1" fontAlgn="base" latinLnBrk="0" hangingPunct="1">
                <a:lnSpc>
                  <a:spcPct val="100000"/>
                </a:lnSpc>
                <a:spcBef>
                  <a:spcPct val="0"/>
                </a:spcBef>
                <a:spcAft>
                  <a:spcPct val="0"/>
                </a:spcAft>
                <a:buClrTx/>
                <a:buSzTx/>
                <a:buFontTx/>
                <a:buNone/>
                <a:tabLst/>
                <a:defRPr/>
              </a:pPr>
              <a:t>18</a:t>
            </a:fld>
            <a:endParaRPr kumimoji="0" lang="en-US"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114312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dirty="0"/>
              <a:t>Productieresultaten (Hans van den Berg, Remco Reinstra)</a:t>
            </a:r>
            <a:endParaRPr lang="nl-NL" sz="1200" b="1" i="0" u="none" strike="noStrike" kern="1200" baseline="0" noProof="0" dirty="0">
              <a:solidFill>
                <a:schemeClr val="tx1"/>
              </a:solidFill>
              <a:effectLst/>
              <a:latin typeface="+mn-lt"/>
              <a:ea typeface="MS PGothic" panose="020B0600070205080204" pitchFamily="34" charset="-128"/>
              <a:cs typeface="+mn-cs"/>
            </a:endParaRPr>
          </a:p>
          <a:p>
            <a:endParaRPr lang="nl-NL" sz="1200" b="1" dirty="0"/>
          </a:p>
          <a:p>
            <a:pPr lvl="0"/>
            <a:r>
              <a:rPr lang="nl-NL" sz="1200" b="1" kern="1200" dirty="0">
                <a:solidFill>
                  <a:schemeClr val="tx1"/>
                </a:solidFill>
                <a:effectLst/>
                <a:latin typeface="+mn-lt"/>
                <a:ea typeface="MS PGothic" panose="020B0600070205080204" pitchFamily="34" charset="-128"/>
                <a:cs typeface="+mn-cs"/>
              </a:rPr>
              <a:t>Op 10 augustus was de start van de zomerstilstanden aan de Noordkant. Hierover in de volgende sheet meer.</a:t>
            </a:r>
          </a:p>
          <a:p>
            <a:pPr lvl="0"/>
            <a:endParaRPr lang="nl-NL" sz="1200" b="1" kern="1200" dirty="0">
              <a:solidFill>
                <a:schemeClr val="tx1"/>
              </a:solidFill>
              <a:effectLst/>
              <a:latin typeface="+mn-lt"/>
              <a:ea typeface="MS PGothic" panose="020B0600070205080204" pitchFamily="34" charset="-128"/>
              <a:cs typeface="+mn-cs"/>
            </a:endParaRPr>
          </a:p>
          <a:p>
            <a:pPr lvl="0"/>
            <a:r>
              <a:rPr lang="nl-NL" sz="1200" b="1" kern="1200" dirty="0">
                <a:solidFill>
                  <a:schemeClr val="tx1"/>
                </a:solidFill>
                <a:effectLst/>
                <a:latin typeface="+mn-lt"/>
                <a:ea typeface="MS PGothic" panose="020B0600070205080204" pitchFamily="34" charset="-128"/>
                <a:cs typeface="+mn-cs"/>
              </a:rPr>
              <a:t>De productieresultaten in juli, inclusief een aantal ontwikkelingen/gebeurtenissen:   </a:t>
            </a:r>
            <a:br>
              <a:rPr lang="nl-NL" sz="1200" b="1" kern="1200" dirty="0">
                <a:solidFill>
                  <a:schemeClr val="tx1"/>
                </a:solidFill>
                <a:effectLst/>
                <a:latin typeface="+mn-lt"/>
                <a:ea typeface="MS PGothic" panose="020B0600070205080204" pitchFamily="34" charset="-128"/>
                <a:cs typeface="+mn-cs"/>
              </a:rPr>
            </a:br>
            <a:endParaRPr lang="nl-NL" sz="1200" b="1"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err="1">
                <a:solidFill>
                  <a:schemeClr val="tx1"/>
                </a:solidFill>
                <a:effectLst/>
                <a:latin typeface="+mn-lt"/>
                <a:ea typeface="MS PGothic" panose="020B0600070205080204" pitchFamily="34" charset="-128"/>
                <a:cs typeface="+mn-cs"/>
              </a:rPr>
              <a:t>Pelletfabriek</a:t>
            </a:r>
            <a:r>
              <a:rPr lang="nl-NL" sz="1200" kern="1200" dirty="0">
                <a:solidFill>
                  <a:schemeClr val="tx1"/>
                </a:solidFill>
                <a:effectLst/>
                <a:latin typeface="+mn-lt"/>
                <a:ea typeface="MS PGothic" panose="020B0600070205080204" pitchFamily="34" charset="-128"/>
                <a:cs typeface="+mn-cs"/>
              </a:rPr>
              <a:t> 44 kt achter op plan, mede veroorzaakt door een hevig trillende ventilator, ongeplande </a:t>
            </a:r>
            <a:r>
              <a:rPr lang="nl-NL" sz="1200" kern="1200" dirty="0" err="1">
                <a:solidFill>
                  <a:schemeClr val="tx1"/>
                </a:solidFill>
                <a:effectLst/>
                <a:latin typeface="+mn-lt"/>
                <a:ea typeface="MS PGothic" panose="020B0600070205080204" pitchFamily="34" charset="-128"/>
                <a:cs typeface="+mn-cs"/>
              </a:rPr>
              <a:t>stops</a:t>
            </a:r>
            <a:r>
              <a:rPr lang="nl-NL" sz="1200" kern="1200" dirty="0">
                <a:solidFill>
                  <a:schemeClr val="tx1"/>
                </a:solidFill>
                <a:effectLst/>
                <a:latin typeface="+mn-lt"/>
                <a:ea typeface="MS PGothic" panose="020B0600070205080204" pitchFamily="34" charset="-128"/>
                <a:cs typeface="+mn-cs"/>
              </a:rPr>
              <a:t> een gescheurde </a:t>
            </a:r>
            <a:r>
              <a:rPr lang="nl-NL" sz="1200" kern="1200" dirty="0" err="1">
                <a:solidFill>
                  <a:schemeClr val="tx1"/>
                </a:solidFill>
                <a:effectLst/>
                <a:latin typeface="+mn-lt"/>
                <a:ea typeface="MS PGothic" panose="020B0600070205080204" pitchFamily="34" charset="-128"/>
                <a:cs typeface="+mn-cs"/>
              </a:rPr>
              <a:t>compensator</a:t>
            </a:r>
            <a:r>
              <a:rPr lang="nl-NL" sz="1200" kern="1200" dirty="0">
                <a:solidFill>
                  <a:schemeClr val="tx1"/>
                </a:solidFill>
                <a:effectLst/>
                <a:latin typeface="+mn-lt"/>
                <a:ea typeface="MS PGothic" panose="020B0600070205080204" pitchFamily="34" charset="-128"/>
                <a:cs typeface="+mn-cs"/>
              </a:rPr>
              <a:t> in een gasleiding en onderhoud aan transportband A330</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Sinter 4 kt achter op plan: Grondstoffenlogistiek kampte met een transportband die het begaf en een logistieke uitdaging ontketende. Er is gewerkt met diverse mobiele transportsystemen om de levering van kalk aan de Sinterfabriek en voor de menghoop toch voor elkaar te krijgen</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err="1">
                <a:solidFill>
                  <a:schemeClr val="tx1"/>
                </a:solidFill>
                <a:effectLst/>
                <a:latin typeface="+mn-lt"/>
                <a:ea typeface="MS PGothic" panose="020B0600070205080204" pitchFamily="34" charset="-128"/>
                <a:cs typeface="+mn-cs"/>
              </a:rPr>
              <a:t>Kooks</a:t>
            </a:r>
            <a:r>
              <a:rPr lang="nl-NL" sz="1200" kern="1200" dirty="0">
                <a:solidFill>
                  <a:schemeClr val="tx1"/>
                </a:solidFill>
                <a:effectLst/>
                <a:latin typeface="+mn-lt"/>
                <a:ea typeface="MS PGothic" panose="020B0600070205080204" pitchFamily="34" charset="-128"/>
                <a:cs typeface="+mn-cs"/>
              </a:rPr>
              <a:t>: 1 kt beter dan jaarplan. Leuk nieuws: De </a:t>
            </a:r>
            <a:r>
              <a:rPr lang="nl-NL" sz="1200" kern="1200" dirty="0" err="1">
                <a:solidFill>
                  <a:schemeClr val="tx1"/>
                </a:solidFill>
                <a:effectLst/>
                <a:latin typeface="+mn-lt"/>
                <a:ea typeface="MS PGothic" panose="020B0600070205080204" pitchFamily="34" charset="-128"/>
                <a:cs typeface="+mn-cs"/>
              </a:rPr>
              <a:t>Kooks</a:t>
            </a:r>
            <a:r>
              <a:rPr lang="nl-NL" sz="1200" kern="1200" dirty="0">
                <a:solidFill>
                  <a:schemeClr val="tx1"/>
                </a:solidFill>
                <a:effectLst/>
                <a:latin typeface="+mn-lt"/>
                <a:ea typeface="MS PGothic" panose="020B0600070205080204" pitchFamily="34" charset="-128"/>
                <a:cs typeface="+mn-cs"/>
              </a:rPr>
              <a:t>- en Gasfabrieken ontvingen vorige week maar liefst twee eerste OPEX-sterren </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Hoogovens: 20 kt onder plan. BOSF issues. Reparatie van een hellende liftbaan </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Vloeibaar staal: 14 kt onder plan. Gepland onderhoud. Mainframe storing</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DSP: 17 kt onder plan. Er waren enkele ongeplande stilstanden, onder andere het gevolg van mainframe issues</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WBW: 46 kt onder plan: een reparatie van een gebroken ketting van een ovendeur en problemen met het mainframe</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KBW: 23 kt onder plan: In de </a:t>
            </a:r>
            <a:r>
              <a:rPr lang="nl-NL" sz="1200" kern="1200" dirty="0" err="1">
                <a:solidFill>
                  <a:schemeClr val="tx1"/>
                </a:solidFill>
                <a:effectLst/>
                <a:latin typeface="+mn-lt"/>
                <a:ea typeface="MS PGothic" panose="020B0600070205080204" pitchFamily="34" charset="-128"/>
                <a:cs typeface="+mn-cs"/>
              </a:rPr>
              <a:t>Koudbandwalserij</a:t>
            </a:r>
            <a:r>
              <a:rPr lang="nl-NL" sz="1200" kern="1200" dirty="0">
                <a:solidFill>
                  <a:schemeClr val="tx1"/>
                </a:solidFill>
                <a:effectLst/>
                <a:latin typeface="+mn-lt"/>
                <a:ea typeface="MS PGothic" panose="020B0600070205080204" pitchFamily="34" charset="-128"/>
                <a:cs typeface="+mn-cs"/>
              </a:rPr>
              <a:t> bleef het volume gebeitst achter door verschillende oorzaken, waaronder defecte rijmotor van de BD-kraan. Diezelfde kraan beïnvloedde ook de prestaties van </a:t>
            </a:r>
            <a:r>
              <a:rPr lang="nl-NL" sz="1200" kern="1200" dirty="0" err="1">
                <a:solidFill>
                  <a:schemeClr val="tx1"/>
                </a:solidFill>
                <a:effectLst/>
                <a:latin typeface="+mn-lt"/>
                <a:ea typeface="MS PGothic" panose="020B0600070205080204" pitchFamily="34" charset="-128"/>
                <a:cs typeface="+mn-cs"/>
              </a:rPr>
              <a:t>Koudwals</a:t>
            </a:r>
            <a:r>
              <a:rPr lang="nl-NL" sz="1200" kern="1200" dirty="0">
                <a:solidFill>
                  <a:schemeClr val="tx1"/>
                </a:solidFill>
                <a:effectLst/>
                <a:latin typeface="+mn-lt"/>
                <a:ea typeface="MS PGothic" panose="020B0600070205080204" pitchFamily="34" charset="-128"/>
                <a:cs typeface="+mn-cs"/>
              </a:rPr>
              <a:t> 21. </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DVL1: 3 kt onder plan</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DVL2: 2 kt onder plan: lasbreuk en problemen met de </a:t>
            </a:r>
            <a:r>
              <a:rPr lang="nl-NL" sz="1200" kern="1200" dirty="0" err="1">
                <a:solidFill>
                  <a:schemeClr val="tx1"/>
                </a:solidFill>
                <a:effectLst/>
                <a:latin typeface="+mn-lt"/>
                <a:ea typeface="MS PGothic" panose="020B0600070205080204" pitchFamily="34" charset="-128"/>
                <a:cs typeface="+mn-cs"/>
              </a:rPr>
              <a:t>welding</a:t>
            </a:r>
            <a:r>
              <a:rPr lang="nl-NL" sz="1200" kern="1200" dirty="0">
                <a:solidFill>
                  <a:schemeClr val="tx1"/>
                </a:solidFill>
                <a:effectLst/>
                <a:latin typeface="+mn-lt"/>
                <a:ea typeface="MS PGothic" panose="020B0600070205080204" pitchFamily="34" charset="-128"/>
                <a:cs typeface="+mn-cs"/>
              </a:rPr>
              <a:t> machine </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DVL 3 6 kt onder plan: verstoring van lasmachine die zorgde voor 69 uur productiederving</a:t>
            </a:r>
          </a:p>
          <a:p>
            <a:pPr marL="171450" lvl="0" indent="-171450">
              <a:buFont typeface="Arial" panose="020B0604020202020204" pitchFamily="34" charset="0"/>
              <a:buChar char="•"/>
            </a:pPr>
            <a:endParaRPr lang="nl-NL" sz="1200" kern="1200" dirty="0">
              <a:solidFill>
                <a:schemeClr val="tx1"/>
              </a:solidFill>
              <a:effectLst/>
              <a:latin typeface="+mn-lt"/>
              <a:ea typeface="MS PGothic" panose="020B0600070205080204" pitchFamily="34" charset="-128"/>
              <a:cs typeface="+mn-cs"/>
            </a:endParaRPr>
          </a:p>
          <a:p>
            <a:pPr marL="0" lvl="0" indent="0">
              <a:buFontTx/>
              <a:buNone/>
            </a:pPr>
            <a:r>
              <a:rPr lang="nl-NL" sz="1200" b="1" kern="1200" dirty="0">
                <a:solidFill>
                  <a:schemeClr val="tx1"/>
                </a:solidFill>
                <a:effectLst/>
                <a:latin typeface="+mn-lt"/>
                <a:ea typeface="MS PGothic" panose="020B0600070205080204" pitchFamily="34" charset="-128"/>
                <a:cs typeface="+mn-cs"/>
              </a:rPr>
              <a:t>Productieresultaten </a:t>
            </a:r>
            <a:r>
              <a:rPr lang="nl-NL" sz="1200" b="1" kern="1200" dirty="0" err="1">
                <a:solidFill>
                  <a:schemeClr val="tx1"/>
                </a:solidFill>
                <a:effectLst/>
                <a:latin typeface="+mn-lt"/>
                <a:ea typeface="MS PGothic" panose="020B0600070205080204" pitchFamily="34" charset="-128"/>
                <a:cs typeface="+mn-cs"/>
              </a:rPr>
              <a:t>Packaging</a:t>
            </a:r>
            <a:r>
              <a:rPr lang="nl-NL" sz="1200" b="1" kern="1200" dirty="0">
                <a:solidFill>
                  <a:schemeClr val="tx1"/>
                </a:solidFill>
                <a:effectLst/>
                <a:latin typeface="+mn-lt"/>
                <a:ea typeface="MS PGothic" panose="020B0600070205080204" pitchFamily="34" charset="-128"/>
                <a:cs typeface="+mn-cs"/>
              </a:rPr>
              <a:t> juli: Remco Reinstra</a:t>
            </a:r>
          </a:p>
          <a:p>
            <a:r>
              <a:rPr lang="nl-NL" sz="1200" b="1" kern="1200" dirty="0">
                <a:solidFill>
                  <a:schemeClr val="tx1"/>
                </a:solidFill>
                <a:effectLst/>
                <a:latin typeface="+mn-lt"/>
                <a:ea typeface="MS PGothic" panose="020B0600070205080204" pitchFamily="34" charset="-128"/>
                <a:cs typeface="+mn-cs"/>
              </a:rPr>
              <a:t> </a:t>
            </a: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endParaRPr lang="nl-NL" sz="1200" kern="1200" dirty="0">
              <a:solidFill>
                <a:schemeClr val="tx1"/>
              </a:solidFill>
              <a:effectLst/>
              <a:latin typeface="+mn-lt"/>
              <a:ea typeface="MS PGothic" panose="020B0600070205080204" pitchFamily="34" charset="-128"/>
              <a:cs typeface="+mn-cs"/>
            </a:endParaRPr>
          </a:p>
          <a:p>
            <a:endParaRPr lang="nl-NL" sz="1200" b="1" kern="1200" dirty="0">
              <a:solidFill>
                <a:schemeClr val="tx1"/>
              </a:solidFill>
              <a:effectLst/>
              <a:latin typeface="+mn-lt"/>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pPr marL="0" marR="0" lvl="0" indent="0" algn="r" defTabSz="914935" rtl="0" eaLnBrk="1" fontAlgn="base" latinLnBrk="0" hangingPunct="1">
              <a:lnSpc>
                <a:spcPct val="100000"/>
              </a:lnSpc>
              <a:spcBef>
                <a:spcPct val="0"/>
              </a:spcBef>
              <a:spcAft>
                <a:spcPct val="0"/>
              </a:spcAft>
              <a:buClrTx/>
              <a:buSzTx/>
              <a:buFontTx/>
              <a:buNone/>
              <a:tabLst/>
              <a:defRPr/>
            </a:pPr>
            <a:fld id="{F1275789-FA0E-4939-B21B-4413299B9860}" type="slidenum">
              <a:rPr kumimoji="0" lang="en-US"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935" rtl="0" eaLnBrk="1" fontAlgn="base" latinLnBrk="0" hangingPunct="1">
                <a:lnSpc>
                  <a:spcPct val="100000"/>
                </a:lnSpc>
                <a:spcBef>
                  <a:spcPct val="0"/>
                </a:spcBef>
                <a:spcAft>
                  <a:spcPct val="0"/>
                </a:spcAft>
                <a:buClrTx/>
                <a:buSzTx/>
                <a:buFontTx/>
                <a:buNone/>
                <a:tabLst/>
                <a:defRPr/>
              </a:pPr>
              <a:t>19</a:t>
            </a:fld>
            <a:endParaRPr kumimoji="0" lang="en-US"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373977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i="0" kern="1200" baseline="0" noProof="0" dirty="0">
                <a:solidFill>
                  <a:schemeClr val="tx1"/>
                </a:solidFill>
                <a:effectLst/>
                <a:latin typeface="Arial" panose="020B0604020202020204" pitchFamily="34" charset="0"/>
                <a:cs typeface="Arial" panose="020B0604020202020204" pitchFamily="34" charset="0"/>
              </a:rPr>
              <a:t>Excellente waardeketen (Hans van den Berg, Bert-Jan Westerik)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1" i="0" kern="1200" baseline="0" noProof="0" dirty="0">
              <a:solidFill>
                <a:schemeClr val="tx1"/>
              </a:solidFill>
              <a:effectLst/>
              <a:latin typeface="Arial" panose="020B0604020202020204" pitchFamily="34" charset="0"/>
              <a:cs typeface="Arial" panose="020B0604020202020204" pitchFamily="34" charset="0"/>
            </a:endParaRPr>
          </a:p>
          <a:p>
            <a:r>
              <a:rPr lang="nl-NL" sz="1200" b="1" kern="1200" dirty="0">
                <a:solidFill>
                  <a:schemeClr val="tx1"/>
                </a:solidFill>
                <a:effectLst/>
                <a:latin typeface="+mn-lt"/>
                <a:ea typeface="MS PGothic" panose="020B0600070205080204" pitchFamily="34" charset="-128"/>
                <a:cs typeface="+mn-cs"/>
              </a:rPr>
              <a:t>Stand van zaken zomerstilstanden (Hans van den Berg) / Foto: De tandwielkast arriveert bij de Warmbandwalserij (Annemarie Manger en Esteban Metselaar)</a:t>
            </a:r>
          </a:p>
          <a:p>
            <a:pPr marL="17145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In een aantal projecten zijn we tegen een aantal onverwachte zaken aangelopen waardoor vertragingen zijn ontstaan. </a:t>
            </a:r>
          </a:p>
          <a:p>
            <a:pPr marL="17145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Inhalen van deze vertragingen zal niet altijd even makkelijk zijn maar door samen te werken, extra resources in te zetten, creatief te zijn en herverdelen van werktaken wordt er gekeken om vertragingen in te lopen of niet verder uit te laten lopen.</a:t>
            </a:r>
          </a:p>
          <a:p>
            <a:pPr marL="171450" indent="-171450">
              <a:buFont typeface="Arial" panose="020B0604020202020204" pitchFamily="34" charset="0"/>
              <a:buChar char="•"/>
            </a:pPr>
            <a:endParaRPr lang="nl-NL" sz="1200" kern="1200" dirty="0">
              <a:solidFill>
                <a:schemeClr val="tx1"/>
              </a:solidFill>
              <a:effectLst/>
              <a:latin typeface="+mn-lt"/>
              <a:ea typeface="MS PGothic" panose="020B0600070205080204" pitchFamily="34" charset="-128"/>
              <a:cs typeface="+mn-cs"/>
            </a:endParaRPr>
          </a:p>
          <a:p>
            <a:r>
              <a:rPr lang="nl-NL" sz="1200" b="1" kern="1200" dirty="0">
                <a:solidFill>
                  <a:schemeClr val="tx1"/>
                </a:solidFill>
                <a:effectLst/>
                <a:latin typeface="+mn-lt"/>
                <a:ea typeface="MS PGothic" panose="020B0600070205080204" pitchFamily="34" charset="-128"/>
                <a:cs typeface="+mn-cs"/>
              </a:rPr>
              <a:t>WB2</a:t>
            </a: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WBF25 heeft uitdagingen om het civiele werk te managen</a:t>
            </a:r>
          </a:p>
          <a:p>
            <a:pPr marL="171450" lvl="0" indent="-171450">
              <a:buFont typeface="Arial" panose="020B0604020202020204" pitchFamily="34" charset="0"/>
              <a:buChar char="•"/>
            </a:pPr>
            <a:r>
              <a:rPr lang="nl-NL" sz="1200" kern="1200" dirty="0" err="1">
                <a:solidFill>
                  <a:schemeClr val="tx1"/>
                </a:solidFill>
                <a:effectLst/>
                <a:latin typeface="+mn-lt"/>
                <a:ea typeface="MS PGothic" panose="020B0600070205080204" pitchFamily="34" charset="-128"/>
                <a:cs typeface="+mn-cs"/>
              </a:rPr>
              <a:t>Gearbox</a:t>
            </a:r>
            <a:r>
              <a:rPr lang="nl-NL" sz="1200" kern="1200" dirty="0">
                <a:solidFill>
                  <a:schemeClr val="tx1"/>
                </a:solidFill>
                <a:effectLst/>
                <a:latin typeface="+mn-lt"/>
                <a:ea typeface="MS PGothic" panose="020B0600070205080204" pitchFamily="34" charset="-128"/>
                <a:cs typeface="+mn-cs"/>
              </a:rPr>
              <a:t> </a:t>
            </a:r>
            <a:r>
              <a:rPr lang="nl-NL" sz="1200" kern="1200" dirty="0" err="1">
                <a:solidFill>
                  <a:schemeClr val="tx1"/>
                </a:solidFill>
                <a:effectLst/>
                <a:latin typeface="+mn-lt"/>
                <a:ea typeface="MS PGothic" panose="020B0600070205080204" pitchFamily="34" charset="-128"/>
                <a:cs typeface="+mn-cs"/>
              </a:rPr>
              <a:t>Edger</a:t>
            </a:r>
            <a:r>
              <a:rPr lang="nl-NL" sz="1200" kern="1200" dirty="0">
                <a:solidFill>
                  <a:schemeClr val="tx1"/>
                </a:solidFill>
                <a:effectLst/>
                <a:latin typeface="+mn-lt"/>
                <a:ea typeface="MS PGothic" panose="020B0600070205080204" pitchFamily="34" charset="-128"/>
                <a:cs typeface="+mn-cs"/>
              </a:rPr>
              <a:t> hadden demontage-uitdagingen en hebben veel interferentie met onderhoudswerkzaamheden</a:t>
            </a: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IHRC2 project hebben eigenlijk op alle gebieden uitdagingen liggen (Demontage/ Civiel/ schoonmaken/ montage/ communicatie met contractor)</a:t>
            </a:r>
          </a:p>
          <a:p>
            <a:pPr marL="171450" indent="-171450">
              <a:buFont typeface="Arial" panose="020B0604020202020204" pitchFamily="34" charset="0"/>
              <a:buChar char="•"/>
            </a:pPr>
            <a:endParaRPr lang="nl-NL" sz="1200" kern="1200" dirty="0">
              <a:solidFill>
                <a:schemeClr val="tx1"/>
              </a:solidFill>
              <a:effectLst/>
              <a:latin typeface="+mn-lt"/>
              <a:ea typeface="MS PGothic" panose="020B0600070205080204" pitchFamily="34" charset="-128"/>
              <a:cs typeface="+mn-cs"/>
            </a:endParaRPr>
          </a:p>
          <a:p>
            <a:r>
              <a:rPr lang="nl-NL" sz="1200" b="1" kern="1200" dirty="0">
                <a:solidFill>
                  <a:schemeClr val="tx1"/>
                </a:solidFill>
                <a:effectLst/>
                <a:latin typeface="+mn-lt"/>
                <a:ea typeface="MS PGothic" panose="020B0600070205080204" pitchFamily="34" charset="-128"/>
                <a:cs typeface="+mn-cs"/>
              </a:rPr>
              <a:t>KW</a:t>
            </a: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KW21 vele partijen bezig om de eerste voorbereidingen te treffen van het continue maken van de lijn. Ook hier zijn voldoende uitdagingen die gemanaged worden. Ook na de stilstand zullen deze werkzaamheden doorgang vinden. Nu vinden zo veel als mogelijk </a:t>
            </a:r>
            <a:r>
              <a:rPr lang="nl-NL" sz="1200" kern="1200" dirty="0" err="1">
                <a:solidFill>
                  <a:schemeClr val="tx1"/>
                </a:solidFill>
                <a:effectLst/>
                <a:latin typeface="+mn-lt"/>
                <a:ea typeface="MS PGothic" panose="020B0600070205080204" pitchFamily="34" charset="-128"/>
                <a:cs typeface="+mn-cs"/>
              </a:rPr>
              <a:t>stilstandgebonden</a:t>
            </a:r>
            <a:r>
              <a:rPr lang="nl-NL" sz="1200" kern="1200" dirty="0">
                <a:solidFill>
                  <a:schemeClr val="tx1"/>
                </a:solidFill>
                <a:effectLst/>
                <a:latin typeface="+mn-lt"/>
                <a:ea typeface="MS PGothic" panose="020B0600070205080204" pitchFamily="34" charset="-128"/>
                <a:cs typeface="+mn-cs"/>
              </a:rPr>
              <a:t> klussen plaats met als uiteindelijk doel om volgend jaar de nieuwe intree aan te sluiten op de KW om de lijn continue te maken.</a:t>
            </a: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BB21 heeft een klein werkgebied waarin de STAR projecten zich bevinden. De </a:t>
            </a:r>
            <a:r>
              <a:rPr lang="nl-NL" sz="1200" kern="1200" dirty="0" err="1">
                <a:solidFill>
                  <a:schemeClr val="tx1"/>
                </a:solidFill>
                <a:effectLst/>
                <a:latin typeface="+mn-lt"/>
                <a:ea typeface="MS PGothic" panose="020B0600070205080204" pitchFamily="34" charset="-128"/>
                <a:cs typeface="+mn-cs"/>
              </a:rPr>
              <a:t>flattener</a:t>
            </a:r>
            <a:r>
              <a:rPr lang="nl-NL" sz="1200" kern="1200" dirty="0">
                <a:solidFill>
                  <a:schemeClr val="tx1"/>
                </a:solidFill>
                <a:effectLst/>
                <a:latin typeface="+mn-lt"/>
                <a:ea typeface="MS PGothic" panose="020B0600070205080204" pitchFamily="34" charset="-128"/>
                <a:cs typeface="+mn-cs"/>
              </a:rPr>
              <a:t> en een </a:t>
            </a:r>
            <a:r>
              <a:rPr lang="nl-NL" sz="1200" kern="1200" dirty="0" err="1">
                <a:solidFill>
                  <a:schemeClr val="tx1"/>
                </a:solidFill>
                <a:effectLst/>
                <a:latin typeface="+mn-lt"/>
                <a:ea typeface="MS PGothic" panose="020B0600070205080204" pitchFamily="34" charset="-128"/>
                <a:cs typeface="+mn-cs"/>
              </a:rPr>
              <a:t>bridle</a:t>
            </a:r>
            <a:r>
              <a:rPr lang="nl-NL" sz="1200" kern="1200" dirty="0">
                <a:solidFill>
                  <a:schemeClr val="tx1"/>
                </a:solidFill>
                <a:effectLst/>
                <a:latin typeface="+mn-lt"/>
                <a:ea typeface="MS PGothic" panose="020B0600070205080204" pitchFamily="34" charset="-128"/>
                <a:cs typeface="+mn-cs"/>
              </a:rPr>
              <a:t> groep bij de intree worden aangepakt. Op dit kleine gebied zijn vele mensen actief en is het uitermate belangrijk om veilig te werken. Goede onderlinge communicatie is echt noodzakelijk en heeft soms tot gevolg dat voor de veiligheid werkzaamheden tijdelijk stil liggen bij bv het hijsen van grote machine delen.</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0" lvl="0" indent="0">
              <a:buFontTx/>
              <a:buNone/>
            </a:pPr>
            <a:r>
              <a:rPr lang="nl-NL" sz="1200" b="1" kern="1200" dirty="0">
                <a:solidFill>
                  <a:schemeClr val="tx1"/>
                </a:solidFill>
                <a:effectLst/>
                <a:latin typeface="+mn-lt"/>
                <a:ea typeface="MS PGothic" panose="020B0600070205080204" pitchFamily="34" charset="-128"/>
                <a:cs typeface="+mn-cs"/>
              </a:rPr>
              <a:t>DVL1: zie later in deze presentatie</a:t>
            </a:r>
          </a:p>
          <a:p>
            <a:pPr marL="0" lvl="0" indent="0">
              <a:buFontTx/>
              <a:buNone/>
            </a:pPr>
            <a:endParaRPr lang="nl-NL" sz="1200" kern="1200" dirty="0">
              <a:solidFill>
                <a:schemeClr val="tx1"/>
              </a:solidFill>
              <a:effectLst/>
              <a:latin typeface="+mn-lt"/>
              <a:ea typeface="MS PGothic" panose="020B0600070205080204" pitchFamily="34" charset="-128"/>
              <a:cs typeface="+mn-cs"/>
            </a:endParaRPr>
          </a:p>
          <a:p>
            <a:pPr marL="0" lvl="0" indent="0">
              <a:buFontTx/>
              <a:buNone/>
            </a:pPr>
            <a:r>
              <a:rPr lang="nl-NL" sz="1200" b="1" kern="1200" dirty="0">
                <a:solidFill>
                  <a:schemeClr val="tx1"/>
                </a:solidFill>
                <a:effectLst/>
                <a:latin typeface="+mn-lt"/>
                <a:ea typeface="MS PGothic" panose="020B0600070205080204" pitchFamily="34" charset="-128"/>
                <a:cs typeface="+mn-cs"/>
              </a:rPr>
              <a:t>Feiten en cijfers zomerstilstanden (Hans van den Berg)</a:t>
            </a: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Meer dan 1.000 vakmensen (eigen medewerkers + firmapersoneel) zijn momenteel aan het werk</a:t>
            </a: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Zo’n 200 van hen bouwen aan de </a:t>
            </a:r>
            <a:r>
              <a:rPr lang="nl-NL" sz="1200" kern="1200" dirty="0" err="1">
                <a:solidFill>
                  <a:schemeClr val="tx1"/>
                </a:solidFill>
                <a:effectLst/>
                <a:latin typeface="+mn-lt"/>
                <a:ea typeface="MS PGothic" panose="020B0600070205080204" pitchFamily="34" charset="-128"/>
                <a:cs typeface="+mn-cs"/>
              </a:rPr>
              <a:t>walskrachtverzwaring</a:t>
            </a:r>
            <a:r>
              <a:rPr lang="nl-NL" sz="1200" kern="1200" dirty="0">
                <a:solidFill>
                  <a:schemeClr val="tx1"/>
                </a:solidFill>
                <a:effectLst/>
                <a:latin typeface="+mn-lt"/>
                <a:ea typeface="MS PGothic" panose="020B0600070205080204" pitchFamily="34" charset="-128"/>
                <a:cs typeface="+mn-cs"/>
              </a:rPr>
              <a:t> van de Warmbandwalserij</a:t>
            </a: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Voor de eindwals van de Warmbandwalserij staan 3 nieuwe motoren gepland en er staat een reservemotor opgesteld</a:t>
            </a: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Voor de ‘</a:t>
            </a:r>
            <a:r>
              <a:rPr lang="nl-NL" sz="1200" kern="1200" dirty="0" err="1">
                <a:solidFill>
                  <a:schemeClr val="tx1"/>
                </a:solidFill>
                <a:effectLst/>
                <a:latin typeface="+mn-lt"/>
                <a:ea typeface="MS PGothic" panose="020B0600070205080204" pitchFamily="34" charset="-128"/>
                <a:cs typeface="+mn-cs"/>
              </a:rPr>
              <a:t>furnace</a:t>
            </a:r>
            <a:r>
              <a:rPr lang="nl-NL" sz="1200" kern="1200" dirty="0">
                <a:solidFill>
                  <a:schemeClr val="tx1"/>
                </a:solidFill>
                <a:effectLst/>
                <a:latin typeface="+mn-lt"/>
                <a:ea typeface="MS PGothic" panose="020B0600070205080204" pitchFamily="34" charset="-128"/>
                <a:cs typeface="+mn-cs"/>
              </a:rPr>
              <a:t> </a:t>
            </a:r>
            <a:r>
              <a:rPr lang="nl-NL" sz="1200" kern="1200" dirty="0" err="1">
                <a:solidFill>
                  <a:schemeClr val="tx1"/>
                </a:solidFill>
                <a:effectLst/>
                <a:latin typeface="+mn-lt"/>
                <a:ea typeface="MS PGothic" panose="020B0600070205080204" pitchFamily="34" charset="-128"/>
                <a:cs typeface="+mn-cs"/>
              </a:rPr>
              <a:t>upgrade’van</a:t>
            </a:r>
            <a:r>
              <a:rPr lang="nl-NL" sz="1200" kern="1200" dirty="0">
                <a:solidFill>
                  <a:schemeClr val="tx1"/>
                </a:solidFill>
                <a:effectLst/>
                <a:latin typeface="+mn-lt"/>
                <a:ea typeface="MS PGothic" panose="020B0600070205080204" pitchFamily="34" charset="-128"/>
                <a:cs typeface="+mn-cs"/>
              </a:rPr>
              <a:t> DVL1 is 30 km kabelwerk getrokken\</a:t>
            </a: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De HTD plande 9.340 manuren voor deze stop</a:t>
            </a:r>
            <a:endParaRPr lang="nl-NL" sz="1200" b="1" kern="1200" dirty="0">
              <a:solidFill>
                <a:schemeClr val="tx1"/>
              </a:solidFill>
              <a:effectLst/>
              <a:latin typeface="+mn-lt"/>
              <a:ea typeface="MS PGothic" panose="020B0600070205080204" pitchFamily="34" charset="-128"/>
              <a:cs typeface="+mn-cs"/>
            </a:endParaRPr>
          </a:p>
          <a:p>
            <a:pPr marL="0" lvl="0" indent="0">
              <a:buFontTx/>
              <a:buNone/>
            </a:pPr>
            <a:endParaRPr lang="nl-NL" sz="1200" b="1" kern="1200" dirty="0">
              <a:solidFill>
                <a:schemeClr val="tx1"/>
              </a:solidFill>
              <a:effectLst/>
              <a:latin typeface="+mn-lt"/>
              <a:ea typeface="MS PGothic" panose="020B0600070205080204" pitchFamily="34" charset="-128"/>
              <a:cs typeface="+mn-cs"/>
            </a:endParaRPr>
          </a:p>
          <a:p>
            <a:pPr marL="0" lvl="0" indent="0">
              <a:buFontTx/>
              <a:buNone/>
            </a:pPr>
            <a:r>
              <a:rPr lang="nl-NL" sz="1200" b="1" kern="1200" dirty="0">
                <a:solidFill>
                  <a:schemeClr val="tx1"/>
                </a:solidFill>
                <a:effectLst/>
                <a:latin typeface="+mn-lt"/>
                <a:ea typeface="MS PGothic" panose="020B0600070205080204" pitchFamily="34" charset="-128"/>
                <a:cs typeface="+mn-cs"/>
              </a:rPr>
              <a:t>Modernisering ovens DVL1: 1.500 instrumenten en 30 km kabels (Hans van den Berg)</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Bij Dompelverzinklijn 1 (DVL1) vindt ook één van de grote STAR-verbeterprojecten plaats, namelijk het moderniseren van de ovens. Deze ovens zijn ondertussen rond de 30 jaar oud.</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Op basis van de veiligheidsstudie is bepaald welke aanpassingen aan de ovens gedaan moesten worden en er wordt een compleet vernieuwde veiligheidsschil rondom de oven gelegd. De lijn is op zaterdag 17 augustus stilgezet, de dag daarna is het projectteam aan de slag gegaan</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Er worden veel instrumentatie toegevoegd, denk daarbij aan bijvoorbeeld flowmeters en temperatuurtransmitters. </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We hebben we het in totaal over ongeveer 1.500 instrumenten en veiligheidskleppen. Nog een leuk feitje: er is vóór de start van de stilstand al 30 kilometer kabelwerk getrokken.</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Het project loopt tot nu toe voorspoedig</a:t>
            </a:r>
          </a:p>
          <a:p>
            <a:pPr marL="0" lvl="0" indent="0">
              <a:buFontTx/>
              <a:buNone/>
            </a:pPr>
            <a:endParaRPr lang="nl-NL" sz="1200" b="0" kern="1200" dirty="0">
              <a:solidFill>
                <a:schemeClr val="tx1"/>
              </a:solidFill>
              <a:effectLst/>
              <a:latin typeface="+mn-lt"/>
              <a:ea typeface="MS PGothic" panose="020B0600070205080204" pitchFamily="34" charset="-128"/>
              <a:cs typeface="+mn-cs"/>
            </a:endParaRPr>
          </a:p>
          <a:p>
            <a:pPr marL="0" lvl="0" indent="0">
              <a:buFontTx/>
              <a:buNone/>
            </a:pPr>
            <a:r>
              <a:rPr lang="nl-NL" sz="1200" b="1" kern="1200" dirty="0">
                <a:solidFill>
                  <a:schemeClr val="tx1"/>
                </a:solidFill>
                <a:effectLst/>
                <a:latin typeface="+mn-lt"/>
                <a:ea typeface="MS PGothic" panose="020B0600070205080204" pitchFamily="34" charset="-128"/>
                <a:cs typeface="+mn-cs"/>
              </a:rPr>
              <a:t>Update Supply Chain (Bert-Jan Westerik) </a:t>
            </a:r>
          </a:p>
          <a:p>
            <a:pPr marL="0" indent="0">
              <a:buFontTx/>
              <a:buNone/>
            </a:pPr>
            <a:endParaRPr lang="nl-NL" sz="1200" b="1" kern="1200" dirty="0">
              <a:solidFill>
                <a:schemeClr val="tx1"/>
              </a:solidFill>
              <a:effectLst/>
              <a:latin typeface="+mn-lt"/>
              <a:ea typeface="MS PGothic" panose="020B0600070205080204" pitchFamily="34" charset="-128"/>
              <a:cs typeface="+mn-cs"/>
            </a:endParaRPr>
          </a:p>
          <a:p>
            <a:pPr marL="0" indent="0">
              <a:buFontTx/>
              <a:buNone/>
            </a:pPr>
            <a:r>
              <a:rPr lang="nl-NL" sz="1200" b="1" kern="1200" dirty="0" err="1">
                <a:solidFill>
                  <a:schemeClr val="tx1"/>
                </a:solidFill>
                <a:effectLst/>
                <a:latin typeface="+mn-lt"/>
                <a:ea typeface="MS PGothic" panose="020B0600070205080204" pitchFamily="34" charset="-128"/>
                <a:cs typeface="+mn-cs"/>
              </a:rPr>
              <a:t>Outbound</a:t>
            </a:r>
            <a:r>
              <a:rPr lang="nl-NL" sz="1200" b="1" kern="1200" dirty="0">
                <a:solidFill>
                  <a:schemeClr val="tx1"/>
                </a:solidFill>
                <a:effectLst/>
                <a:latin typeface="+mn-lt"/>
                <a:ea typeface="MS PGothic" panose="020B0600070205080204" pitchFamily="34" charset="-128"/>
                <a:cs typeface="+mn-cs"/>
              </a:rPr>
              <a:t> </a:t>
            </a:r>
            <a:r>
              <a:rPr lang="nl-NL" sz="1200" b="1" kern="1200" dirty="0" err="1">
                <a:solidFill>
                  <a:schemeClr val="tx1"/>
                </a:solidFill>
                <a:effectLst/>
                <a:latin typeface="+mn-lt"/>
                <a:ea typeface="MS PGothic" panose="020B0600070205080204" pitchFamily="34" charset="-128"/>
                <a:cs typeface="+mn-cs"/>
              </a:rPr>
              <a:t>Logistics</a:t>
            </a:r>
            <a:endParaRPr lang="nl-NL" sz="1200" b="1" kern="1200" dirty="0">
              <a:solidFill>
                <a:schemeClr val="tx1"/>
              </a:solidFill>
              <a:effectLst/>
              <a:latin typeface="+mn-lt"/>
              <a:ea typeface="MS PGothic" panose="020B0600070205080204" pitchFamily="34" charset="-128"/>
              <a:cs typeface="+mn-cs"/>
            </a:endParaRPr>
          </a:p>
          <a:p>
            <a:pPr marL="17145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Door goede samenwerking tussen SC, OSL, CSG, en OTB  is de flow on site gedurende de zomermaanden in beweging gebleven. Door te anticiperen en extern materiaal op te slaan.</a:t>
            </a:r>
          </a:p>
          <a:p>
            <a:pPr marL="17145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Road tender MLE met succes afgerond (onderhandelingen en verlengen wegvervoercontracten voor </a:t>
            </a:r>
            <a:r>
              <a:rPr lang="nl-NL" sz="1200" kern="1200" dirty="0" err="1">
                <a:solidFill>
                  <a:schemeClr val="tx1"/>
                </a:solidFill>
                <a:effectLst/>
                <a:latin typeface="+mn-lt"/>
                <a:ea typeface="MS PGothic" panose="020B0600070205080204" pitchFamily="34" charset="-128"/>
                <a:cs typeface="+mn-cs"/>
              </a:rPr>
              <a:t>HuB</a:t>
            </a:r>
            <a:r>
              <a:rPr lang="nl-NL" sz="1200" kern="1200" dirty="0">
                <a:solidFill>
                  <a:schemeClr val="tx1"/>
                </a:solidFill>
                <a:effectLst/>
                <a:latin typeface="+mn-lt"/>
                <a:ea typeface="MS PGothic" panose="020B0600070205080204" pitchFamily="34" charset="-128"/>
                <a:cs typeface="+mn-cs"/>
              </a:rPr>
              <a:t> </a:t>
            </a:r>
            <a:r>
              <a:rPr lang="nl-NL" sz="1200" kern="1200" dirty="0" err="1">
                <a:solidFill>
                  <a:schemeClr val="tx1"/>
                </a:solidFill>
                <a:effectLst/>
                <a:latin typeface="+mn-lt"/>
                <a:ea typeface="MS PGothic" panose="020B0600070205080204" pitchFamily="34" charset="-128"/>
                <a:cs typeface="+mn-cs"/>
              </a:rPr>
              <a:t>MlE</a:t>
            </a:r>
            <a:r>
              <a:rPr lang="nl-NL" sz="1200" kern="1200" dirty="0">
                <a:solidFill>
                  <a:schemeClr val="tx1"/>
                </a:solidFill>
                <a:effectLst/>
                <a:latin typeface="+mn-lt"/>
                <a:ea typeface="MS PGothic" panose="020B0600070205080204" pitchFamily="34" charset="-128"/>
                <a:cs typeface="+mn-cs"/>
              </a:rPr>
              <a:t> en de downstreams) </a:t>
            </a:r>
          </a:p>
          <a:p>
            <a:r>
              <a:rPr lang="nl-NL" sz="1200" kern="1200" dirty="0">
                <a:solidFill>
                  <a:schemeClr val="tx1"/>
                </a:solidFill>
                <a:effectLst/>
                <a:latin typeface="+mn-lt"/>
                <a:ea typeface="MS PGothic" panose="020B0600070205080204" pitchFamily="34" charset="-128"/>
                <a:cs typeface="+mn-cs"/>
              </a:rPr>
              <a:t> </a:t>
            </a:r>
          </a:p>
          <a:p>
            <a:r>
              <a:rPr lang="nl-NL" sz="1200" b="1" kern="1200" dirty="0">
                <a:solidFill>
                  <a:schemeClr val="tx1"/>
                </a:solidFill>
                <a:effectLst/>
                <a:latin typeface="+mn-lt"/>
                <a:ea typeface="MS PGothic" panose="020B0600070205080204" pitchFamily="34" charset="-128"/>
                <a:cs typeface="+mn-cs"/>
              </a:rPr>
              <a:t>Voorraad opbouw stilstanden</a:t>
            </a:r>
            <a:endParaRPr lang="nl-NL" sz="1200" kern="1200" dirty="0">
              <a:solidFill>
                <a:schemeClr val="tx1"/>
              </a:solidFill>
              <a:effectLst/>
              <a:latin typeface="+mn-lt"/>
              <a:ea typeface="MS PGothic" panose="020B0600070205080204" pitchFamily="34" charset="-128"/>
              <a:cs typeface="+mn-cs"/>
            </a:endParaRPr>
          </a:p>
          <a:p>
            <a:r>
              <a:rPr lang="nl-NL" sz="1200" kern="1200" dirty="0">
                <a:solidFill>
                  <a:schemeClr val="tx1"/>
                </a:solidFill>
                <a:effectLst/>
                <a:latin typeface="+mn-lt"/>
                <a:ea typeface="MS PGothic" panose="020B0600070205080204" pitchFamily="34" charset="-128"/>
                <a:cs typeface="+mn-cs"/>
              </a:rPr>
              <a:t>In juli is iedereen druk bezig geweest met de voorbereidingen van de STAR stilstanden. Voor Supply Chain betekende dit dat we voldoende voorraad neer moesten leggen om onze klanten tijdens de stilstanden te blijven beleveren. Vanuit Sales en Customer Service moesten we daarom heel goed de vraag voor de (stilstand)periode doorkrijgen en op grond daarvan de specificaties in voorraad leggen. Als gevolg is momenteel (augustus) de voorraad WIP &amp; FP vrij hoog, en dat zal de komende weken afnemen. Vanwege de zwakkere markt hebben we uiteindelijk minder opgebouwd dan oorspronkelijk het plan was.</a:t>
            </a:r>
          </a:p>
          <a:p>
            <a:r>
              <a:rPr lang="nl-NL" sz="1200" kern="1200" dirty="0">
                <a:solidFill>
                  <a:schemeClr val="tx1"/>
                </a:solidFill>
                <a:effectLst/>
                <a:latin typeface="+mn-lt"/>
                <a:ea typeface="MS PGothic" panose="020B0600070205080204" pitchFamily="34" charset="-128"/>
                <a:cs typeface="+mn-cs"/>
              </a:rPr>
              <a:t> </a:t>
            </a:r>
          </a:p>
          <a:p>
            <a:r>
              <a:rPr lang="en-GB" sz="1200" b="1" kern="1200" dirty="0" err="1">
                <a:solidFill>
                  <a:schemeClr val="tx1"/>
                </a:solidFill>
                <a:effectLst/>
                <a:latin typeface="+mn-lt"/>
                <a:ea typeface="MS PGothic" panose="020B0600070205080204" pitchFamily="34" charset="-128"/>
                <a:cs typeface="+mn-cs"/>
              </a:rPr>
              <a:t>Markt</a:t>
            </a:r>
            <a:r>
              <a:rPr lang="en-GB" sz="1200" b="1" kern="1200" dirty="0">
                <a:solidFill>
                  <a:schemeClr val="tx1"/>
                </a:solidFill>
                <a:effectLst/>
                <a:latin typeface="+mn-lt"/>
                <a:ea typeface="MS PGothic" panose="020B0600070205080204" pitchFamily="34" charset="-128"/>
                <a:cs typeface="+mn-cs"/>
              </a:rPr>
              <a:t> </a:t>
            </a:r>
            <a:r>
              <a:rPr lang="en-GB" sz="1200" b="1" kern="1200" dirty="0" err="1">
                <a:solidFill>
                  <a:schemeClr val="tx1"/>
                </a:solidFill>
                <a:effectLst/>
                <a:latin typeface="+mn-lt"/>
                <a:ea typeface="MS PGothic" panose="020B0600070205080204" pitchFamily="34" charset="-128"/>
                <a:cs typeface="+mn-cs"/>
              </a:rPr>
              <a:t>zwakker</a:t>
            </a:r>
            <a:r>
              <a:rPr lang="en-GB" sz="1200" b="1" kern="1200" dirty="0">
                <a:solidFill>
                  <a:schemeClr val="tx1"/>
                </a:solidFill>
                <a:effectLst/>
                <a:latin typeface="+mn-lt"/>
                <a:ea typeface="MS PGothic" panose="020B0600070205080204" pitchFamily="34" charset="-128"/>
                <a:cs typeface="+mn-cs"/>
              </a:rPr>
              <a:t>, Supply Chain </a:t>
            </a:r>
            <a:r>
              <a:rPr lang="en-GB" sz="1200" b="1" kern="1200" dirty="0" err="1">
                <a:solidFill>
                  <a:schemeClr val="tx1"/>
                </a:solidFill>
                <a:effectLst/>
                <a:latin typeface="+mn-lt"/>
                <a:ea typeface="MS PGothic" panose="020B0600070205080204" pitchFamily="34" charset="-128"/>
                <a:cs typeface="+mn-cs"/>
              </a:rPr>
              <a:t>implicaties</a:t>
            </a:r>
            <a:endParaRPr lang="nl-NL" sz="1200" kern="1200" dirty="0">
              <a:solidFill>
                <a:schemeClr val="tx1"/>
              </a:solidFill>
              <a:effectLst/>
              <a:latin typeface="+mn-lt"/>
              <a:ea typeface="MS PGothic" panose="020B0600070205080204" pitchFamily="34" charset="-128"/>
              <a:cs typeface="+mn-cs"/>
            </a:endParaRPr>
          </a:p>
          <a:p>
            <a:r>
              <a:rPr lang="nl-NL" sz="1200" kern="1200" dirty="0">
                <a:solidFill>
                  <a:schemeClr val="tx1"/>
                </a:solidFill>
                <a:effectLst/>
                <a:latin typeface="+mn-lt"/>
                <a:ea typeface="MS PGothic" panose="020B0600070205080204" pitchFamily="34" charset="-128"/>
                <a:cs typeface="+mn-cs"/>
              </a:rPr>
              <a:t>Zoals eerder gezegd, is de staalmarkt op dit moment erg zwak. Het gevolg voor SC is dat we regelmatig moeten her-balanceren wat betreft de planning; naar welke producten is (veel) minder vraag en welke lijnen moeten we daarom &amp; wanneer  in OC zetten. Dit gaat vaak om de zogenaamde Lange route (PL-KW-DVL). Om toch nog maximaal cash te genereren kijken we via de General Sales outlet (Arno B) of we Plakken of WGZ kunnen verkopen. Vaak lukt dit heel goed, helaas is soms de meeropbrengst dermate beperkt dat we er voor moeten kiezen om ook deze lijnen (OSF, WB2) in OC te zetten.</a:t>
            </a:r>
          </a:p>
          <a:p>
            <a:endParaRPr lang="nl-NL" sz="1200" kern="1200" dirty="0">
              <a:solidFill>
                <a:schemeClr val="tx1"/>
              </a:solidFill>
              <a:effectLst/>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kern="1200" dirty="0">
                <a:solidFill>
                  <a:schemeClr val="tx1"/>
                </a:solidFill>
                <a:effectLst/>
                <a:latin typeface="+mn-lt"/>
                <a:ea typeface="MS PGothic" panose="020B0600070205080204" pitchFamily="34" charset="-128"/>
                <a:cs typeface="+mn-cs"/>
              </a:rPr>
              <a:t>  </a:t>
            </a:r>
            <a:endParaRPr lang="nl-NL" sz="1200" b="1"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endParaRPr lang="nl-NL" sz="1200" kern="1200" dirty="0">
              <a:solidFill>
                <a:schemeClr val="tx1"/>
              </a:solidFill>
              <a:effectLst/>
              <a:latin typeface="+mn-lt"/>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pPr marL="0" marR="0" lvl="0" indent="0" algn="r" defTabSz="914935" rtl="0" eaLnBrk="1" fontAlgn="base" latinLnBrk="0" hangingPunct="1">
              <a:lnSpc>
                <a:spcPct val="100000"/>
              </a:lnSpc>
              <a:spcBef>
                <a:spcPct val="0"/>
              </a:spcBef>
              <a:spcAft>
                <a:spcPct val="0"/>
              </a:spcAft>
              <a:buClrTx/>
              <a:buSzTx/>
              <a:buFontTx/>
              <a:buNone/>
              <a:tabLst/>
              <a:defRPr/>
            </a:pPr>
            <a:fld id="{F1275789-FA0E-4939-B21B-4413299B9860}" type="slidenum">
              <a:rPr kumimoji="0" lang="en-US"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935" rtl="0" eaLnBrk="1" fontAlgn="base" latinLnBrk="0" hangingPunct="1">
                <a:lnSpc>
                  <a:spcPct val="100000"/>
                </a:lnSpc>
                <a:spcBef>
                  <a:spcPct val="0"/>
                </a:spcBef>
                <a:spcAft>
                  <a:spcPct val="0"/>
                </a:spcAft>
                <a:buClrTx/>
                <a:buSzTx/>
                <a:buFontTx/>
                <a:buNone/>
                <a:tabLst/>
                <a:defRPr/>
              </a:pPr>
              <a:t>20</a:t>
            </a:fld>
            <a:endParaRPr kumimoji="0" lang="en-US"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1176210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i="0" kern="1200" baseline="0" noProof="0" dirty="0">
                <a:solidFill>
                  <a:schemeClr val="tx1"/>
                </a:solidFill>
                <a:effectLst/>
                <a:latin typeface="Arial" panose="020B0604020202020204" pitchFamily="34" charset="0"/>
                <a:cs typeface="Arial" panose="020B0604020202020204" pitchFamily="34" charset="0"/>
              </a:rPr>
              <a:t>Customer Focus (Freek Schut)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1" i="0" kern="1200" baseline="0" noProof="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i="0" kern="1200" baseline="0" noProof="0" dirty="0">
                <a:solidFill>
                  <a:schemeClr val="tx1"/>
                </a:solidFill>
                <a:effectLst/>
                <a:latin typeface="Arial" panose="020B0604020202020204" pitchFamily="34" charset="0"/>
                <a:cs typeface="Arial" panose="020B0604020202020204" pitchFamily="34" charset="0"/>
              </a:rPr>
              <a:t>Ontwikkelingen staalmarkt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In Europa wordt dit jaar een terugval in de vraag verwacht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Wereldwijd zal er slechts sprake van een bescheiden plusje zijn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De markt blijkt, vooral die in Automotive, een stuk zwakker dan gedacht. Dat komt door een lagere groei van de wereldeconomie, maar vooral van die in Europa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Er zit veel onzekerheid in de markt vanwege de handelsoorlog tussen de Verenigde Staten en China, de </a:t>
            </a:r>
            <a:r>
              <a:rPr lang="nl-NL" sz="1200" kern="1200" dirty="0" err="1">
                <a:solidFill>
                  <a:schemeClr val="tx1"/>
                </a:solidFill>
                <a:effectLst/>
                <a:latin typeface="+mn-lt"/>
                <a:ea typeface="MS PGothic" panose="020B0600070205080204" pitchFamily="34" charset="-128"/>
                <a:cs typeface="+mn-cs"/>
              </a:rPr>
              <a:t>Brexit</a:t>
            </a:r>
            <a:r>
              <a:rPr lang="nl-NL" sz="1200" kern="1200" dirty="0">
                <a:solidFill>
                  <a:schemeClr val="tx1"/>
                </a:solidFill>
                <a:effectLst/>
                <a:latin typeface="+mn-lt"/>
                <a:ea typeface="MS PGothic" panose="020B0600070205080204" pitchFamily="34" charset="-128"/>
                <a:cs typeface="+mn-cs"/>
              </a:rPr>
              <a:t>, en andere politieke zaken. Daardoor zijn klanten schuw om te investeren of de productie te verhogen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Door deze ontwikkelingen staan de staalprijzen behoorlijk onder druk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De gezondheid van de markt wordt echter door meer dan alleen de vraag bepaald. We worden ook geraakt door de kosten van onze grondstoffen.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IJzererts is nu 40% duurder dan in januari. Omdat we die ertsen moeten afrekenen in Amerikaanse dollars, zijn ze nog eens extra duur, want die dollar is een stuk sterker geworden ten opzichte van de euro en het Britse pond.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b="0" i="0" kern="1200" baseline="0" noProof="0" dirty="0">
              <a:solidFill>
                <a:schemeClr val="tx1"/>
              </a:solidFill>
              <a:effectLst/>
              <a:latin typeface="+mn-lt"/>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baseline="0" noProof="0" dirty="0">
                <a:solidFill>
                  <a:schemeClr val="tx1"/>
                </a:solidFill>
                <a:effectLst/>
                <a:latin typeface="+mn-lt"/>
                <a:ea typeface="MS PGothic" panose="020B0600070205080204" pitchFamily="34" charset="-128"/>
                <a:cs typeface="+mn-cs"/>
              </a:rPr>
              <a:t>Extreme kou: geen probleem voor dit staal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Een graafmachine in Siberië, waar het gemakkelijk 40 graden kan vriezen, stelt hoge eisen aan de staalkwaliteit.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Bij deze temperaturen kan staal brozer worden maar de klant moet wel kunnen blijven rekenen op onverminderde sterkte. Wij kunnen sinds kort staal leveren aan </a:t>
            </a:r>
            <a:r>
              <a:rPr lang="nl-NL" sz="1200" kern="1200" dirty="0" err="1">
                <a:solidFill>
                  <a:schemeClr val="tx1"/>
                </a:solidFill>
                <a:effectLst/>
                <a:latin typeface="+mn-lt"/>
                <a:ea typeface="MS PGothic" panose="020B0600070205080204" pitchFamily="34" charset="-128"/>
                <a:cs typeface="+mn-cs"/>
              </a:rPr>
              <a:t>Liebherr</a:t>
            </a:r>
            <a:r>
              <a:rPr lang="nl-NL" sz="1200" kern="1200" dirty="0">
                <a:solidFill>
                  <a:schemeClr val="tx1"/>
                </a:solidFill>
                <a:effectLst/>
                <a:latin typeface="+mn-lt"/>
                <a:ea typeface="MS PGothic" panose="020B0600070205080204" pitchFamily="34" charset="-128"/>
                <a:cs typeface="+mn-cs"/>
              </a:rPr>
              <a:t> dat extreme temperaturen weerstaat.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err="1">
                <a:solidFill>
                  <a:schemeClr val="tx1"/>
                </a:solidFill>
                <a:effectLst/>
                <a:latin typeface="+mn-lt"/>
                <a:ea typeface="MS PGothic" panose="020B0600070205080204" pitchFamily="34" charset="-128"/>
                <a:cs typeface="+mn-cs"/>
              </a:rPr>
              <a:t>Liebherr</a:t>
            </a:r>
            <a:r>
              <a:rPr lang="nl-NL" sz="1200" kern="1200" dirty="0">
                <a:solidFill>
                  <a:schemeClr val="tx1"/>
                </a:solidFill>
                <a:effectLst/>
                <a:latin typeface="+mn-lt"/>
                <a:ea typeface="MS PGothic" panose="020B0600070205080204" pitchFamily="34" charset="-128"/>
                <a:cs typeface="+mn-cs"/>
              </a:rPr>
              <a:t> is een nieuwe klant gespecialiseerd in de bouw van hijskranen en grondverzetmachines.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Voor de gevraagde, afwijkende testen moest een speciale </a:t>
            </a:r>
            <a:r>
              <a:rPr lang="nl-NL" sz="1200" kern="1200" dirty="0" err="1">
                <a:solidFill>
                  <a:schemeClr val="tx1"/>
                </a:solidFill>
                <a:effectLst/>
                <a:latin typeface="+mn-lt"/>
                <a:ea typeface="MS PGothic" panose="020B0600070205080204" pitchFamily="34" charset="-128"/>
                <a:cs typeface="+mn-cs"/>
              </a:rPr>
              <a:t>Liebherr</a:t>
            </a:r>
            <a:r>
              <a:rPr lang="nl-NL" sz="1200" kern="1200" dirty="0">
                <a:solidFill>
                  <a:schemeClr val="tx1"/>
                </a:solidFill>
                <a:effectLst/>
                <a:latin typeface="+mn-lt"/>
                <a:ea typeface="MS PGothic" panose="020B0600070205080204" pitchFamily="34" charset="-128"/>
                <a:cs typeface="+mn-cs"/>
              </a:rPr>
              <a:t> keurinstructie gemaakt worden naast de keurinstructie voor de standaard Euronorm.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Dit is niet standaard dus het vraagt extra aandacht bij de keuringsafdeling.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Het materiaal is nu onderweg naar </a:t>
            </a:r>
            <a:r>
              <a:rPr lang="nl-NL" sz="1200" kern="1200" dirty="0" err="1">
                <a:solidFill>
                  <a:schemeClr val="tx1"/>
                </a:solidFill>
                <a:effectLst/>
                <a:latin typeface="+mn-lt"/>
                <a:ea typeface="MS PGothic" panose="020B0600070205080204" pitchFamily="34" charset="-128"/>
                <a:cs typeface="+mn-cs"/>
              </a:rPr>
              <a:t>Liebherr</a:t>
            </a:r>
            <a:r>
              <a:rPr lang="nl-NL" sz="1200" kern="1200" dirty="0">
                <a:solidFill>
                  <a:schemeClr val="tx1"/>
                </a:solidFill>
                <a:effectLst/>
                <a:latin typeface="+mn-lt"/>
                <a:ea typeface="MS PGothic" panose="020B0600070205080204" pitchFamily="34" charset="-128"/>
                <a:cs typeface="+mn-cs"/>
              </a:rPr>
              <a:t> waar men tevreden is over de specificaties die uit de testwaarden naar voren kwamen. De waardes zijn zelfs beter dan van het materiaal van andere leveranciers. De deuren staan nu open om uit te breiden naar hogere volumes, en naar nieuwe producten en locaties van </a:t>
            </a:r>
            <a:r>
              <a:rPr lang="nl-NL" sz="1200" kern="1200" dirty="0" err="1">
                <a:solidFill>
                  <a:schemeClr val="tx1"/>
                </a:solidFill>
                <a:effectLst/>
                <a:latin typeface="+mn-lt"/>
                <a:ea typeface="MS PGothic" panose="020B0600070205080204" pitchFamily="34" charset="-128"/>
                <a:cs typeface="+mn-cs"/>
              </a:rPr>
              <a:t>Liebherr</a:t>
            </a:r>
            <a:r>
              <a:rPr lang="nl-NL" sz="1200" kern="1200" dirty="0">
                <a:solidFill>
                  <a:schemeClr val="tx1"/>
                </a:solidFill>
                <a:effectLst/>
                <a:latin typeface="+mn-lt"/>
                <a:ea typeface="MS PGothic" panose="020B0600070205080204" pitchFamily="34" charset="-128"/>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b="0" i="0" kern="1200" baseline="0" noProof="0" dirty="0">
              <a:solidFill>
                <a:schemeClr val="tx1"/>
              </a:solidFill>
              <a:effectLst/>
              <a:latin typeface="+mn-lt"/>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baseline="0" noProof="0" dirty="0">
                <a:solidFill>
                  <a:schemeClr val="tx1"/>
                </a:solidFill>
                <a:effectLst/>
                <a:latin typeface="+mn-lt"/>
                <a:ea typeface="MS PGothic" panose="020B0600070205080204" pitchFamily="34" charset="-128"/>
                <a:cs typeface="+mn-cs"/>
              </a:rPr>
              <a:t>Drie keer tubes in de Noordzee</a:t>
            </a:r>
          </a:p>
          <a:p>
            <a:pPr marL="228600" indent="-22860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Wij hebben onlangs drie nieuwe opdrachten binnengehaald voor offshore pijpleidingen</a:t>
            </a:r>
          </a:p>
          <a:p>
            <a:pPr marL="228600" indent="-22860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Samen met een van </a:t>
            </a:r>
            <a:r>
              <a:rPr lang="nl-NL" sz="1200" kern="1200" dirty="0" err="1">
                <a:solidFill>
                  <a:schemeClr val="tx1"/>
                </a:solidFill>
                <a:effectLst/>
                <a:latin typeface="+mn-lt"/>
                <a:ea typeface="MS PGothic" panose="020B0600070205080204" pitchFamily="34" charset="-128"/>
                <a:cs typeface="+mn-cs"/>
              </a:rPr>
              <a:t>van</a:t>
            </a:r>
            <a:r>
              <a:rPr lang="nl-NL" sz="1200" kern="1200" dirty="0">
                <a:solidFill>
                  <a:schemeClr val="tx1"/>
                </a:solidFill>
                <a:effectLst/>
                <a:latin typeface="+mn-lt"/>
                <a:ea typeface="MS PGothic" panose="020B0600070205080204" pitchFamily="34" charset="-128"/>
                <a:cs typeface="+mn-cs"/>
              </a:rPr>
              <a:t> onze belangrijkste klanten in de olie- en gassector, een internationale offshore aannemer, gaat de 20” buizenfabriek in </a:t>
            </a:r>
            <a:r>
              <a:rPr lang="nl-NL" sz="1200" kern="1200" dirty="0" err="1">
                <a:solidFill>
                  <a:schemeClr val="tx1"/>
                </a:solidFill>
                <a:effectLst/>
                <a:latin typeface="+mn-lt"/>
                <a:ea typeface="MS PGothic" panose="020B0600070205080204" pitchFamily="34" charset="-128"/>
                <a:cs typeface="+mn-cs"/>
              </a:rPr>
              <a:t>Hartlepool</a:t>
            </a:r>
            <a:r>
              <a:rPr lang="nl-NL" sz="1200" kern="1200" dirty="0">
                <a:solidFill>
                  <a:schemeClr val="tx1"/>
                </a:solidFill>
                <a:effectLst/>
                <a:latin typeface="+mn-lt"/>
                <a:ea typeface="MS PGothic" panose="020B0600070205080204" pitchFamily="34" charset="-128"/>
                <a:cs typeface="+mn-cs"/>
              </a:rPr>
              <a:t> een gezamenlijk totaal van 54km/4,2kt stalen pijpleiding leveren</a:t>
            </a:r>
          </a:p>
          <a:p>
            <a:pPr marL="228600" indent="-22860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Het staal voor de projecten wordt in Port </a:t>
            </a:r>
            <a:r>
              <a:rPr lang="nl-NL" sz="1200" kern="1200" dirty="0" err="1">
                <a:solidFill>
                  <a:schemeClr val="tx1"/>
                </a:solidFill>
                <a:effectLst/>
                <a:latin typeface="+mn-lt"/>
                <a:ea typeface="MS PGothic" panose="020B0600070205080204" pitchFamily="34" charset="-128"/>
                <a:cs typeface="+mn-cs"/>
              </a:rPr>
              <a:t>Talbot</a:t>
            </a:r>
            <a:r>
              <a:rPr lang="nl-NL" sz="1200" kern="1200" dirty="0">
                <a:solidFill>
                  <a:schemeClr val="tx1"/>
                </a:solidFill>
                <a:effectLst/>
                <a:latin typeface="+mn-lt"/>
                <a:ea typeface="MS PGothic" panose="020B0600070205080204" pitchFamily="34" charset="-128"/>
                <a:cs typeface="+mn-cs"/>
              </a:rPr>
              <a:t> geproduceerd voordat het tot buis wordt gevormd en gelast in </a:t>
            </a:r>
            <a:r>
              <a:rPr lang="nl-NL" sz="1200" kern="1200" dirty="0" err="1">
                <a:solidFill>
                  <a:schemeClr val="tx1"/>
                </a:solidFill>
                <a:effectLst/>
                <a:latin typeface="+mn-lt"/>
                <a:ea typeface="MS PGothic" panose="020B0600070205080204" pitchFamily="34" charset="-128"/>
                <a:cs typeface="+mn-cs"/>
              </a:rPr>
              <a:t>Hartlepool</a:t>
            </a:r>
            <a:endParaRPr lang="nl-NL" sz="1200" kern="1200" dirty="0">
              <a:solidFill>
                <a:schemeClr val="tx1"/>
              </a:solidFill>
              <a:effectLst/>
              <a:latin typeface="+mn-lt"/>
              <a:ea typeface="MS PGothic" panose="020B0600070205080204" pitchFamily="34" charset="-128"/>
              <a:cs typeface="+mn-cs"/>
            </a:endParaRPr>
          </a:p>
          <a:p>
            <a:pPr marL="228600" indent="-22860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Wij leveren voor alle </a:t>
            </a:r>
            <a:r>
              <a:rPr lang="nl-NL" sz="1200" kern="1200" dirty="0" err="1">
                <a:solidFill>
                  <a:schemeClr val="tx1"/>
                </a:solidFill>
                <a:effectLst/>
                <a:latin typeface="+mn-lt"/>
                <a:ea typeface="MS PGothic" panose="020B0600070205080204" pitchFamily="34" charset="-128"/>
                <a:cs typeface="+mn-cs"/>
              </a:rPr>
              <a:t>rie</a:t>
            </a:r>
            <a:r>
              <a:rPr lang="nl-NL" sz="1200" kern="1200" dirty="0">
                <a:solidFill>
                  <a:schemeClr val="tx1"/>
                </a:solidFill>
                <a:effectLst/>
                <a:latin typeface="+mn-lt"/>
                <a:ea typeface="MS PGothic" panose="020B0600070205080204" pitchFamily="34" charset="-128"/>
                <a:cs typeface="+mn-cs"/>
              </a:rPr>
              <a:t> de projecten de High </a:t>
            </a:r>
            <a:r>
              <a:rPr lang="nl-NL" sz="1200" kern="1200" dirty="0" err="1">
                <a:solidFill>
                  <a:schemeClr val="tx1"/>
                </a:solidFill>
                <a:effectLst/>
                <a:latin typeface="+mn-lt"/>
                <a:ea typeface="MS PGothic" panose="020B0600070205080204" pitchFamily="34" charset="-128"/>
                <a:cs typeface="+mn-cs"/>
              </a:rPr>
              <a:t>Frequency</a:t>
            </a:r>
            <a:r>
              <a:rPr lang="nl-NL" sz="1200" kern="1200" dirty="0">
                <a:solidFill>
                  <a:schemeClr val="tx1"/>
                </a:solidFill>
                <a:effectLst/>
                <a:latin typeface="+mn-lt"/>
                <a:ea typeface="MS PGothic" panose="020B0600070205080204" pitchFamily="34" charset="-128"/>
                <a:cs typeface="+mn-cs"/>
              </a:rPr>
              <a:t> </a:t>
            </a:r>
            <a:r>
              <a:rPr lang="nl-NL" sz="1200" kern="1200" dirty="0" err="1">
                <a:solidFill>
                  <a:schemeClr val="tx1"/>
                </a:solidFill>
                <a:effectLst/>
                <a:latin typeface="+mn-lt"/>
                <a:ea typeface="MS PGothic" panose="020B0600070205080204" pitchFamily="34" charset="-128"/>
                <a:cs typeface="+mn-cs"/>
              </a:rPr>
              <a:t>Induction</a:t>
            </a:r>
            <a:r>
              <a:rPr lang="nl-NL" sz="1200" kern="1200" dirty="0">
                <a:solidFill>
                  <a:schemeClr val="tx1"/>
                </a:solidFill>
                <a:effectLst/>
                <a:latin typeface="+mn-lt"/>
                <a:ea typeface="MS PGothic" panose="020B0600070205080204" pitchFamily="34" charset="-128"/>
                <a:cs typeface="+mn-cs"/>
              </a:rPr>
              <a:t> buis. De buizen worden gecoat met een 3-laagse polypropyleen coating voor anti-corrosie en mechanische bescherming, en worden gebruikt voor een buis-in-buis leiding.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i="0" kern="1200" baseline="0" noProof="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baseline="0" noProof="0" dirty="0" err="1">
                <a:solidFill>
                  <a:schemeClr val="tx1"/>
                </a:solidFill>
                <a:effectLst/>
                <a:latin typeface="Arial" panose="020B0604020202020204" pitchFamily="34" charset="0"/>
                <a:cs typeface="Arial" panose="020B0604020202020204" pitchFamily="34" charset="0"/>
              </a:rPr>
              <a:t>Orderprio</a:t>
            </a:r>
            <a:r>
              <a:rPr lang="nl-NL" sz="1200" b="1" i="0" kern="1200" baseline="0" noProof="0" dirty="0">
                <a:solidFill>
                  <a:schemeClr val="tx1"/>
                </a:solidFill>
                <a:effectLst/>
                <a:latin typeface="Arial" panose="020B0604020202020204" pitchFamily="34" charset="0"/>
                <a:cs typeface="Arial" panose="020B0604020202020204" pitchFamily="34" charset="0"/>
              </a:rPr>
              <a:t> voor betere </a:t>
            </a:r>
            <a:r>
              <a:rPr lang="nl-NL" sz="1200" b="1" i="0" kern="1200" baseline="0" noProof="0" dirty="0" err="1">
                <a:solidFill>
                  <a:schemeClr val="tx1"/>
                </a:solidFill>
                <a:effectLst/>
                <a:latin typeface="Arial" panose="020B0604020202020204" pitchFamily="34" charset="0"/>
                <a:cs typeface="Arial" panose="020B0604020202020204" pitchFamily="34" charset="0"/>
              </a:rPr>
              <a:t>presaties</a:t>
            </a:r>
            <a:r>
              <a:rPr lang="nl-NL" sz="1200" b="1" i="0" kern="1200" baseline="0" noProof="0" dirty="0">
                <a:solidFill>
                  <a:schemeClr val="tx1"/>
                </a:solidFill>
                <a:effectLst/>
                <a:latin typeface="Arial" panose="020B0604020202020204" pitchFamily="34" charset="0"/>
                <a:cs typeface="Arial" panose="020B0604020202020204" pitchFamily="34" charset="0"/>
              </a:rPr>
              <a:t>: mooie samenwerking tussen </a:t>
            </a:r>
            <a:r>
              <a:rPr lang="nl-NL" sz="1200" b="1" i="0" kern="1200" baseline="0" noProof="0" dirty="0" err="1">
                <a:solidFill>
                  <a:schemeClr val="tx1"/>
                </a:solidFill>
                <a:effectLst/>
                <a:latin typeface="Arial" panose="020B0604020202020204" pitchFamily="34" charset="0"/>
                <a:cs typeface="Arial" panose="020B0604020202020204" pitchFamily="34" charset="0"/>
              </a:rPr>
              <a:t>Outbound</a:t>
            </a:r>
            <a:r>
              <a:rPr lang="nl-NL" sz="1200" b="1" i="0" kern="1200" baseline="0" noProof="0" dirty="0">
                <a:solidFill>
                  <a:schemeClr val="tx1"/>
                </a:solidFill>
                <a:effectLst/>
                <a:latin typeface="Arial" panose="020B0604020202020204" pitchFamily="34" charset="0"/>
                <a:cs typeface="Arial" panose="020B0604020202020204" pitchFamily="34" charset="0"/>
              </a:rPr>
              <a:t> </a:t>
            </a:r>
            <a:r>
              <a:rPr lang="nl-NL" sz="1200" b="1" i="0" kern="1200" baseline="0" noProof="0" dirty="0" err="1">
                <a:solidFill>
                  <a:schemeClr val="tx1"/>
                </a:solidFill>
                <a:effectLst/>
                <a:latin typeface="Arial" panose="020B0604020202020204" pitchFamily="34" charset="0"/>
                <a:cs typeface="Arial" panose="020B0604020202020204" pitchFamily="34" charset="0"/>
              </a:rPr>
              <a:t>logistics</a:t>
            </a:r>
            <a:r>
              <a:rPr lang="nl-NL" sz="1200" b="1" i="0" kern="1200" baseline="0" noProof="0" dirty="0">
                <a:solidFill>
                  <a:schemeClr val="tx1"/>
                </a:solidFill>
                <a:effectLst/>
                <a:latin typeface="Arial" panose="020B0604020202020204" pitchFamily="34" charset="0"/>
                <a:cs typeface="Arial" panose="020B0604020202020204" pitchFamily="34" charset="0"/>
              </a:rPr>
              <a:t>, Supply Chain, Customer Service, CVC en Sales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baseline="0" noProof="0" dirty="0">
                <a:solidFill>
                  <a:schemeClr val="tx1"/>
                </a:solidFill>
                <a:effectLst/>
                <a:latin typeface="Arial" panose="020B0604020202020204" pitchFamily="34" charset="0"/>
                <a:cs typeface="Arial" panose="020B0604020202020204" pitchFamily="34" charset="0"/>
              </a:rPr>
              <a:t>Foto: Peter Pippel (Supply Chain) en Denise van der Zon-Koks (Customer Service)</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Iedere klant precies op tijd leveren wat hij besteld heeft. Dat is ons streven. Maar als dat niet lukt, moet je de juiste keuzes maken. Daar is nu een nieuwe oplossing voor: het </a:t>
            </a:r>
            <a:r>
              <a:rPr lang="nl-NL" sz="1200" b="0" kern="1200" dirty="0" err="1">
                <a:solidFill>
                  <a:schemeClr val="tx1"/>
                </a:solidFill>
                <a:effectLst/>
                <a:latin typeface="+mn-lt"/>
                <a:ea typeface="MS PGothic" panose="020B0600070205080204" pitchFamily="34" charset="-128"/>
                <a:cs typeface="+mn-cs"/>
              </a:rPr>
              <a:t>orderprio</a:t>
            </a:r>
            <a:r>
              <a:rPr lang="nl-NL" sz="1200" b="0" kern="1200" dirty="0">
                <a:solidFill>
                  <a:schemeClr val="tx1"/>
                </a:solidFill>
                <a:effectLst/>
                <a:latin typeface="+mn-lt"/>
                <a:ea typeface="MS PGothic" panose="020B0600070205080204" pitchFamily="34" charset="-128"/>
                <a:cs typeface="+mn-cs"/>
              </a:rPr>
              <a:t> project. Het bijbehorende systeem is sinds kort live. </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We kunnen nu </a:t>
            </a:r>
            <a:r>
              <a:rPr lang="nl-NL" sz="1200" kern="1200" dirty="0">
                <a:solidFill>
                  <a:schemeClr val="tx1"/>
                </a:solidFill>
                <a:effectLst/>
                <a:latin typeface="+mn-lt"/>
                <a:ea typeface="MS PGothic" panose="020B0600070205080204" pitchFamily="34" charset="-128"/>
                <a:cs typeface="+mn-cs"/>
              </a:rPr>
              <a:t>voortaan binnen Supply Chain bijsturen op basis van de input op orderniveau op aangegeven van Customer Services</a:t>
            </a:r>
          </a:p>
          <a:p>
            <a:pPr marL="17145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We maken in de nieuwe situatie een afspraak met onze verkoopafdeling en spreken af welke orders we een hogere prioriteit willen geven </a:t>
            </a:r>
          </a:p>
          <a:p>
            <a:pPr marL="17145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Verkoop kan dit nu heel makkelijk in het systeem aangeven. Zo kun je binnen een pakket van een klant verder verfijnen en er voor zorgen dat orders elkaar niet in de weg lopen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Een mooi voorbeeld: voor Ford hebben we het al goed ingericht. Binnen hun pakket kunnen we nu differentiëren op orders die voor hun van het grootste belang zijn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We zijn nu heel druk bezig om al onze accountmanagers bewust te maken van alle mogelijkheden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S PGothic" panose="020B0600070205080204" pitchFamily="34" charset="-128"/>
                <a:cs typeface="+mn-cs"/>
              </a:rPr>
              <a:t>Het project is </a:t>
            </a:r>
            <a:r>
              <a:rPr lang="en-GB" sz="1200" kern="1200" dirty="0" err="1">
                <a:solidFill>
                  <a:schemeClr val="tx1"/>
                </a:solidFill>
                <a:effectLst/>
                <a:latin typeface="+mn-lt"/>
                <a:ea typeface="MS PGothic" panose="020B0600070205080204" pitchFamily="34" charset="-128"/>
                <a:cs typeface="+mn-cs"/>
              </a:rPr>
              <a:t>een</a:t>
            </a:r>
            <a:r>
              <a:rPr lang="en-GB" sz="1200" kern="1200" dirty="0">
                <a:solidFill>
                  <a:schemeClr val="tx1"/>
                </a:solidFill>
                <a:effectLst/>
                <a:latin typeface="+mn-lt"/>
                <a:ea typeface="MS PGothic" panose="020B0600070205080204" pitchFamily="34" charset="-128"/>
                <a:cs typeface="+mn-cs"/>
              </a:rPr>
              <a:t> </a:t>
            </a:r>
            <a:r>
              <a:rPr lang="en-GB" sz="1200" kern="1200" dirty="0" err="1">
                <a:solidFill>
                  <a:schemeClr val="tx1"/>
                </a:solidFill>
                <a:effectLst/>
                <a:latin typeface="+mn-lt"/>
                <a:ea typeface="MS PGothic" panose="020B0600070205080204" pitchFamily="34" charset="-128"/>
                <a:cs typeface="+mn-cs"/>
              </a:rPr>
              <a:t>samenwerking</a:t>
            </a:r>
            <a:r>
              <a:rPr lang="en-GB" sz="1200" kern="1200" dirty="0">
                <a:solidFill>
                  <a:schemeClr val="tx1"/>
                </a:solidFill>
                <a:effectLst/>
                <a:latin typeface="+mn-lt"/>
                <a:ea typeface="MS PGothic" panose="020B0600070205080204" pitchFamily="34" charset="-128"/>
                <a:cs typeface="+mn-cs"/>
              </a:rPr>
              <a:t> </a:t>
            </a:r>
            <a:r>
              <a:rPr lang="en-GB" sz="1200" kern="1200" dirty="0" err="1">
                <a:solidFill>
                  <a:schemeClr val="tx1"/>
                </a:solidFill>
                <a:effectLst/>
                <a:latin typeface="+mn-lt"/>
                <a:ea typeface="MS PGothic" panose="020B0600070205080204" pitchFamily="34" charset="-128"/>
                <a:cs typeface="+mn-cs"/>
              </a:rPr>
              <a:t>tussen</a:t>
            </a:r>
            <a:r>
              <a:rPr lang="en-GB" sz="1200" kern="1200" dirty="0">
                <a:solidFill>
                  <a:schemeClr val="tx1"/>
                </a:solidFill>
                <a:effectLst/>
                <a:latin typeface="+mn-lt"/>
                <a:ea typeface="MS PGothic" panose="020B0600070205080204" pitchFamily="34" charset="-128"/>
                <a:cs typeface="+mn-cs"/>
              </a:rPr>
              <a:t> Outbound Logistics, Supply Chain, Customer Services, CVC (Customer Value Creation) </a:t>
            </a:r>
            <a:r>
              <a:rPr lang="en-GB" sz="1200" kern="1200" dirty="0" err="1">
                <a:solidFill>
                  <a:schemeClr val="tx1"/>
                </a:solidFill>
                <a:effectLst/>
                <a:latin typeface="+mn-lt"/>
                <a:ea typeface="MS PGothic" panose="020B0600070205080204" pitchFamily="34" charset="-128"/>
                <a:cs typeface="+mn-cs"/>
              </a:rPr>
              <a:t>en</a:t>
            </a:r>
            <a:r>
              <a:rPr lang="en-GB" sz="1200" kern="1200" dirty="0">
                <a:solidFill>
                  <a:schemeClr val="tx1"/>
                </a:solidFill>
                <a:effectLst/>
                <a:latin typeface="+mn-lt"/>
                <a:ea typeface="MS PGothic" panose="020B0600070205080204" pitchFamily="34" charset="-128"/>
                <a:cs typeface="+mn-cs"/>
              </a:rPr>
              <a:t> Sales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We zijn gezamenlijk op het idee gekomen. Zonder deze samenwerking was dit project nooit tot stand gekomen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i="0" kern="1200" baseline="0" noProof="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935" rtl="0" eaLnBrk="1" fontAlgn="base" latinLnBrk="0" hangingPunct="1">
              <a:lnSpc>
                <a:spcPct val="100000"/>
              </a:lnSpc>
              <a:spcBef>
                <a:spcPct val="0"/>
              </a:spcBef>
              <a:spcAft>
                <a:spcPct val="0"/>
              </a:spcAft>
              <a:buClrTx/>
              <a:buSzTx/>
              <a:buFontTx/>
              <a:buNone/>
              <a:tabLst/>
              <a:defRPr/>
            </a:pPr>
            <a:fld id="{F1275789-FA0E-4939-B21B-4413299B9860}" type="slidenum">
              <a:rPr kumimoji="0" lang="en-US"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935" rtl="0" eaLnBrk="1" fontAlgn="base" latinLnBrk="0" hangingPunct="1">
                <a:lnSpc>
                  <a:spcPct val="100000"/>
                </a:lnSpc>
                <a:spcBef>
                  <a:spcPct val="0"/>
                </a:spcBef>
                <a:spcAft>
                  <a:spcPct val="0"/>
                </a:spcAft>
                <a:buClrTx/>
                <a:buSzTx/>
                <a:buFontTx/>
                <a:buNone/>
                <a:tabLst/>
                <a:defRPr/>
              </a:pPr>
              <a:t>21</a:t>
            </a:fld>
            <a:endParaRPr kumimoji="0" lang="en-US"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254374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b="1" kern="1200" dirty="0">
                <a:solidFill>
                  <a:schemeClr val="tx1"/>
                </a:solidFill>
                <a:effectLst/>
                <a:latin typeface="+mn-lt"/>
                <a:ea typeface="MS PGothic" panose="020B0600070205080204" pitchFamily="34" charset="-128"/>
                <a:cs typeface="+mn-cs"/>
              </a:rPr>
              <a:t>Mensen, cultuur en leiderschap (Hans van den Berg) </a:t>
            </a:r>
            <a:endParaRPr lang="nl-NL" sz="1200" b="1" i="0" u="none" strike="noStrike" kern="1200" baseline="0" noProof="0" dirty="0">
              <a:solidFill>
                <a:schemeClr val="tx1"/>
              </a:solidFill>
              <a:effectLst/>
              <a:latin typeface="+mn-lt"/>
              <a:ea typeface="MS PGothic" panose="020B0600070205080204" pitchFamily="34" charset="-128"/>
              <a:cs typeface="+mn-cs"/>
            </a:endParaRPr>
          </a:p>
          <a:p>
            <a:pPr marL="0" lvl="0" indent="0">
              <a:buFont typeface="Arial" panose="020B0604020202020204" pitchFamily="34" charset="0"/>
              <a:buNone/>
            </a:pPr>
            <a:endParaRPr lang="nl-NL" sz="1200" b="1" kern="1200" dirty="0">
              <a:solidFill>
                <a:schemeClr val="tx1"/>
              </a:solidFill>
              <a:effectLst/>
              <a:latin typeface="+mn-lt"/>
              <a:ea typeface="MS PGothic" panose="020B0600070205080204" pitchFamily="34" charset="-128"/>
              <a:cs typeface="+mn-cs"/>
            </a:endParaRPr>
          </a:p>
          <a:p>
            <a:pPr marL="0" lvl="0" indent="0">
              <a:buFont typeface="Arial" panose="020B0604020202020204" pitchFamily="34" charset="0"/>
              <a:buNone/>
            </a:pPr>
            <a:r>
              <a:rPr lang="nl-NL" sz="1200" b="1" kern="1200" dirty="0">
                <a:solidFill>
                  <a:schemeClr val="tx1"/>
                </a:solidFill>
                <a:effectLst/>
                <a:latin typeface="+mn-lt"/>
                <a:ea typeface="MS PGothic" panose="020B0600070205080204" pitchFamily="34" charset="-128"/>
                <a:cs typeface="+mn-cs"/>
              </a:rPr>
              <a:t>Beter toezicht op veilig werk</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Eenentwintig ervaren firmamedewerkers behaalden vorige week het certificaat Hiërarchisch Toezichthouder. </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Zij zijn nu getraind en gecertificeerd om als Hiërarchisch Toezichthouder toe te zien op de veiligheid tijdens het werk.</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Het eerste gebied waarin zij starten, is Grondstoffenlogistiek (GSL) waar een pilot plaatsvindt die gericht is op de aangescherpte werkvergunningsprocedure.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De Hiërarchisch Toezichthouder heeft formeel volmacht en een pas op zak om dit aan te kunnen tonen.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Hij ziet toe op de veiligheid, in het werkveld of op de werkvloer. Hij weet meetregelen te nemen of legt het werk stil als dat om veiligheidsredenen nodig is. Zijn toezicht is niet deelbaar of overdraagbaar.</a:t>
            </a:r>
            <a:endParaRPr lang="nl-NL" sz="1200" b="0" kern="1200" dirty="0">
              <a:solidFill>
                <a:schemeClr val="tx1"/>
              </a:solidFill>
              <a:effectLst/>
              <a:latin typeface="+mn-lt"/>
              <a:ea typeface="MS PGothic" panose="020B0600070205080204" pitchFamily="34" charset="-128"/>
              <a:cs typeface="+mn-cs"/>
            </a:endParaRPr>
          </a:p>
          <a:p>
            <a:pPr marL="0" lvl="0" indent="0">
              <a:buFont typeface="Arial" panose="020B0604020202020204" pitchFamily="34" charset="0"/>
              <a:buNone/>
            </a:pPr>
            <a:endParaRPr lang="nl-NL" sz="1200" b="1" kern="1200" dirty="0">
              <a:solidFill>
                <a:schemeClr val="tx1"/>
              </a:solidFill>
              <a:effectLst/>
              <a:latin typeface="+mn-lt"/>
              <a:ea typeface="MS PGothic" panose="020B0600070205080204" pitchFamily="34" charset="-128"/>
              <a:cs typeface="+mn-cs"/>
            </a:endParaRPr>
          </a:p>
          <a:p>
            <a:pPr marL="0" lvl="0" indent="0">
              <a:buFont typeface="Arial" panose="020B0604020202020204" pitchFamily="34" charset="0"/>
              <a:buNone/>
            </a:pPr>
            <a:r>
              <a:rPr lang="nl-NL" sz="1200" b="1" kern="1200" dirty="0">
                <a:solidFill>
                  <a:schemeClr val="tx1"/>
                </a:solidFill>
                <a:effectLst/>
                <a:latin typeface="+mn-lt"/>
                <a:ea typeface="MS PGothic" panose="020B0600070205080204" pitchFamily="34" charset="-128"/>
                <a:cs typeface="+mn-cs"/>
              </a:rPr>
              <a:t>Uitzending </a:t>
            </a:r>
            <a:r>
              <a:rPr lang="nl-NL" sz="1200" b="1" kern="1200" dirty="0" err="1">
                <a:solidFill>
                  <a:schemeClr val="tx1"/>
                </a:solidFill>
                <a:effectLst/>
                <a:latin typeface="+mn-lt"/>
                <a:ea typeface="MS PGothic" panose="020B0600070205080204" pitchFamily="34" charset="-128"/>
                <a:cs typeface="+mn-cs"/>
              </a:rPr>
              <a:t>Nieuwsuur</a:t>
            </a:r>
            <a:r>
              <a:rPr lang="nl-NL" sz="1200" b="1" kern="1200" dirty="0">
                <a:solidFill>
                  <a:schemeClr val="tx1"/>
                </a:solidFill>
                <a:effectLst/>
                <a:latin typeface="+mn-lt"/>
                <a:ea typeface="MS PGothic" panose="020B0600070205080204" pitchFamily="34" charset="-128"/>
                <a:cs typeface="+mn-cs"/>
              </a:rPr>
              <a:t> over nachtwerkers</a:t>
            </a:r>
          </a:p>
          <a:p>
            <a:pPr marL="171450" indent="-171450">
              <a:buFont typeface="Arial" panose="020B0604020202020204" pitchFamily="34" charset="0"/>
              <a:buChar char="•"/>
            </a:pPr>
            <a:r>
              <a:rPr lang="nl-NL" sz="1200" kern="1200" dirty="0" err="1">
                <a:solidFill>
                  <a:schemeClr val="tx1"/>
                </a:solidFill>
                <a:effectLst/>
                <a:latin typeface="+mn-lt"/>
                <a:ea typeface="MS PGothic" panose="020B0600070205080204" pitchFamily="34" charset="-128"/>
                <a:cs typeface="+mn-cs"/>
              </a:rPr>
              <a:t>Nieuwsuur</a:t>
            </a:r>
            <a:r>
              <a:rPr lang="nl-NL" sz="1200" kern="1200" dirty="0">
                <a:solidFill>
                  <a:schemeClr val="tx1"/>
                </a:solidFill>
                <a:effectLst/>
                <a:latin typeface="+mn-lt"/>
                <a:ea typeface="MS PGothic" panose="020B0600070205080204" pitchFamily="34" charset="-128"/>
                <a:cs typeface="+mn-cs"/>
              </a:rPr>
              <a:t> heeft een serie gemaakt over nachtwerkers. Ook collega Sacha Meijer (teamleider RST) van de </a:t>
            </a:r>
            <a:r>
              <a:rPr lang="nl-NL" sz="1200" kern="1200" dirty="0" err="1">
                <a:solidFill>
                  <a:schemeClr val="tx1"/>
                </a:solidFill>
                <a:effectLst/>
                <a:latin typeface="+mn-lt"/>
                <a:ea typeface="MS PGothic" panose="020B0600070205080204" pitchFamily="34" charset="-128"/>
                <a:cs typeface="+mn-cs"/>
              </a:rPr>
              <a:t>Oxystaalfabriek</a:t>
            </a:r>
            <a:r>
              <a:rPr lang="nl-NL" sz="1200" kern="1200" dirty="0">
                <a:solidFill>
                  <a:schemeClr val="tx1"/>
                </a:solidFill>
                <a:effectLst/>
                <a:latin typeface="+mn-lt"/>
                <a:ea typeface="MS PGothic" panose="020B0600070205080204" pitchFamily="34" charset="-128"/>
                <a:cs typeface="+mn-cs"/>
              </a:rPr>
              <a:t> is een nacht lang gevolgd. De opnames hiervoor werden in de nacht van 24 op 25 juni gemaakt. </a:t>
            </a:r>
          </a:p>
          <a:p>
            <a:pPr marL="17145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Via ons intranet kun je de link vinden. </a:t>
            </a:r>
          </a:p>
          <a:p>
            <a:pPr marL="17145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Het is zeer de moeite waard om terug te kijken. </a:t>
            </a:r>
          </a:p>
          <a:p>
            <a:pPr marL="17145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Erg goed gedaan, een positief beeld van ons bedrijf en een realistische kijk op de overlast en zorgen van de omgeving en wat dat met ons doet.</a:t>
            </a:r>
          </a:p>
          <a:p>
            <a:pPr marL="171450" indent="-171450">
              <a:buFont typeface="Arial" panose="020B0604020202020204" pitchFamily="34" charset="0"/>
              <a:buChar char="•"/>
            </a:pPr>
            <a:endParaRPr lang="nl-NL" sz="1200" b="1" kern="1200" dirty="0">
              <a:solidFill>
                <a:schemeClr val="tx1"/>
              </a:solidFill>
              <a:effectLst/>
              <a:latin typeface="+mn-lt"/>
              <a:ea typeface="MS PGothic" panose="020B0600070205080204" pitchFamily="34" charset="-128"/>
              <a:cs typeface="+mn-cs"/>
            </a:endParaRPr>
          </a:p>
          <a:p>
            <a:pPr marL="0" lvl="0" indent="0">
              <a:buFont typeface="Arial" panose="020B0604020202020204" pitchFamily="34" charset="0"/>
              <a:buNone/>
            </a:pPr>
            <a:r>
              <a:rPr lang="nl-NL" sz="1200" b="1" kern="1200" dirty="0">
                <a:solidFill>
                  <a:schemeClr val="tx1"/>
                </a:solidFill>
                <a:effectLst/>
                <a:latin typeface="+mn-lt"/>
                <a:ea typeface="MS PGothic" panose="020B0600070205080204" pitchFamily="34" charset="-128"/>
                <a:cs typeface="+mn-cs"/>
              </a:rPr>
              <a:t>Buren op bezoek </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Op 1 augustus werden zo’n 50 vaste bezoekers van kampeervereniging Vondeloord uit Wijk aan Zee rondgeleid over het terrein van Tata Steel. </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Sommige van deze kampeerders zijn al tientallen jaren buren van de site in IJmuiden. </a:t>
            </a: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Tijdens de tour kwamen de bezoekers meer te weten over het proces van het maken van staal. En er werd stilgestaan bij de maatregelen die Tata Steel neemt om de voornaamste bronnen van overlast voor de omgeving aan te pakken.</a:t>
            </a:r>
          </a:p>
          <a:p>
            <a:pPr marL="0" lvl="0" indent="0">
              <a:buFont typeface="Arial" panose="020B0604020202020204" pitchFamily="34" charset="0"/>
              <a:buNone/>
            </a:pPr>
            <a:endParaRPr lang="nl-NL" sz="1200" b="0" kern="1200" dirty="0">
              <a:solidFill>
                <a:schemeClr val="tx1"/>
              </a:solidFill>
              <a:effectLst/>
              <a:latin typeface="+mn-lt"/>
              <a:ea typeface="MS PGothic" panose="020B0600070205080204" pitchFamily="34" charset="-128"/>
              <a:cs typeface="+mn-cs"/>
            </a:endParaRPr>
          </a:p>
          <a:p>
            <a:pPr marL="0" lvl="0" indent="0">
              <a:buFont typeface="Arial" panose="020B0604020202020204" pitchFamily="34" charset="0"/>
              <a:buNone/>
            </a:pPr>
            <a:r>
              <a:rPr lang="nl-NL" sz="1200" b="1" kern="1200" dirty="0">
                <a:solidFill>
                  <a:schemeClr val="tx1"/>
                </a:solidFill>
                <a:effectLst/>
                <a:latin typeface="+mn-lt"/>
                <a:ea typeface="MS PGothic" panose="020B0600070205080204" pitchFamily="34" charset="-128"/>
                <a:cs typeface="+mn-cs"/>
              </a:rPr>
              <a:t>Voor wie hem nog niet gedownload heeft: de QR code van de Jaarplan app</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S PGothic" panose="020B0600070205080204" pitchFamily="34" charset="-128"/>
                <a:cs typeface="+mn-cs"/>
              </a:rPr>
              <a:t>Alle </a:t>
            </a:r>
            <a:r>
              <a:rPr lang="nl-NL" sz="1200" b="0" i="0" u="none" strike="noStrike" kern="1200" baseline="0" dirty="0" err="1">
                <a:solidFill>
                  <a:schemeClr val="tx1"/>
                </a:solidFill>
                <a:latin typeface="+mn-lt"/>
                <a:ea typeface="MS PGothic" panose="020B0600070205080204" pitchFamily="34" charset="-128"/>
                <a:cs typeface="+mn-cs"/>
              </a:rPr>
              <a:t>KPI’s</a:t>
            </a:r>
            <a:r>
              <a:rPr lang="nl-NL" sz="1200" b="0" i="0" u="none" strike="noStrike" kern="1200" baseline="0" dirty="0">
                <a:solidFill>
                  <a:schemeClr val="tx1"/>
                </a:solidFill>
                <a:latin typeface="+mn-lt"/>
                <a:ea typeface="MS PGothic" panose="020B0600070205080204" pitchFamily="34" charset="-128"/>
                <a:cs typeface="+mn-cs"/>
              </a:rPr>
              <a:t> worden in deze app maandelijks ge-update </a:t>
            </a:r>
          </a:p>
          <a:p>
            <a:pPr marL="171450" indent="-171450">
              <a:buFont typeface="Arial" panose="020B0604020202020204" pitchFamily="34" charset="0"/>
              <a:buChar char="•"/>
            </a:pPr>
            <a:r>
              <a:rPr lang="nl-NL" sz="1200" b="0" i="0" u="none" strike="noStrike" kern="1200" baseline="0" dirty="0">
                <a:solidFill>
                  <a:schemeClr val="tx1"/>
                </a:solidFill>
                <a:effectLst/>
                <a:latin typeface="+mn-lt"/>
                <a:ea typeface="MS PGothic" panose="020B0600070205080204" pitchFamily="34" charset="-128"/>
                <a:cs typeface="+mn-cs"/>
              </a:rPr>
              <a:t>De weekberichten zijn hier te vinden</a:t>
            </a:r>
          </a:p>
          <a:p>
            <a:pPr marL="171450" indent="-171450">
              <a:buFont typeface="Arial" panose="020B0604020202020204" pitchFamily="34" charset="0"/>
              <a:buChar char="•"/>
            </a:pPr>
            <a:r>
              <a:rPr lang="nl-NL" sz="1200" b="0" i="0" u="none" strike="noStrike" kern="1200" baseline="0" dirty="0">
                <a:solidFill>
                  <a:schemeClr val="tx1"/>
                </a:solidFill>
                <a:effectLst/>
                <a:latin typeface="+mn-lt"/>
                <a:ea typeface="MS PGothic" panose="020B0600070205080204" pitchFamily="34" charset="-128"/>
                <a:cs typeface="+mn-cs"/>
              </a:rPr>
              <a:t>De samenvatting van de maandinfo</a:t>
            </a:r>
          </a:p>
          <a:p>
            <a:pPr marL="171450" indent="-171450">
              <a:buFont typeface="Arial" panose="020B0604020202020204" pitchFamily="34" charset="0"/>
              <a:buChar char="•"/>
            </a:pPr>
            <a:r>
              <a:rPr lang="nl-NL" sz="1200" b="0" i="0" u="none" strike="noStrike" kern="1200" baseline="0" dirty="0">
                <a:solidFill>
                  <a:schemeClr val="tx1"/>
                </a:solidFill>
                <a:effectLst/>
                <a:latin typeface="+mn-lt"/>
                <a:ea typeface="MS PGothic" panose="020B0600070205080204" pitchFamily="34" charset="-128"/>
                <a:cs typeface="+mn-cs"/>
              </a:rPr>
              <a:t>En, de maandelijkse videoboodschappen</a:t>
            </a:r>
            <a:endParaRPr lang="nl-NL" sz="1200" b="1" kern="1200" dirty="0">
              <a:solidFill>
                <a:schemeClr val="tx1"/>
              </a:solidFill>
              <a:effectLst/>
              <a:latin typeface="+mn-lt"/>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pPr marL="0" marR="0" lvl="0" indent="0" algn="r" defTabSz="914935" rtl="0" eaLnBrk="1" fontAlgn="base" latinLnBrk="0" hangingPunct="1">
              <a:lnSpc>
                <a:spcPct val="100000"/>
              </a:lnSpc>
              <a:spcBef>
                <a:spcPct val="0"/>
              </a:spcBef>
              <a:spcAft>
                <a:spcPct val="0"/>
              </a:spcAft>
              <a:buClrTx/>
              <a:buSzTx/>
              <a:buFontTx/>
              <a:buNone/>
              <a:tabLst/>
              <a:defRPr/>
            </a:pPr>
            <a:fld id="{F1275789-FA0E-4939-B21B-4413299B9860}" type="slidenum">
              <a:rPr kumimoji="0" lang="en-US"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935" rtl="0" eaLnBrk="1" fontAlgn="base" latinLnBrk="0" hangingPunct="1">
                <a:lnSpc>
                  <a:spcPct val="100000"/>
                </a:lnSpc>
                <a:spcBef>
                  <a:spcPct val="0"/>
                </a:spcBef>
                <a:spcAft>
                  <a:spcPct val="0"/>
                </a:spcAft>
                <a:buClrTx/>
                <a:buSzTx/>
                <a:buFontTx/>
                <a:buNone/>
                <a:tabLst/>
                <a:defRPr/>
              </a:pPr>
              <a:t>22</a:t>
            </a:fld>
            <a:endParaRPr kumimoji="0" lang="en-US"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1342171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err="1"/>
              <a:t>Kernboodschappen</a:t>
            </a:r>
            <a:r>
              <a:rPr lang="en-GB" sz="1200" b="1" dirty="0"/>
              <a:t> </a:t>
            </a:r>
            <a:r>
              <a:rPr lang="en-GB" sz="1200" b="1" dirty="0" err="1"/>
              <a:t>deze</a:t>
            </a:r>
            <a:r>
              <a:rPr lang="en-GB" sz="1200" b="1" dirty="0"/>
              <a:t> </a:t>
            </a:r>
            <a:r>
              <a:rPr lang="en-GB" sz="1200" b="1" dirty="0" err="1"/>
              <a:t>maand</a:t>
            </a:r>
            <a:r>
              <a:rPr lang="en-GB" sz="1200" b="1" dirty="0"/>
              <a:t> (Hans van den Berg)  </a:t>
            </a:r>
          </a:p>
          <a:p>
            <a:endParaRPr lang="en-GB" sz="1200" b="1" dirty="0"/>
          </a:p>
          <a:p>
            <a:pPr marL="171450" lvl="0" indent="-171450">
              <a:spcBef>
                <a:spcPts val="1200"/>
              </a:spcBef>
              <a:buFont typeface="Arial" panose="020B0604020202020204" pitchFamily="34" charset="0"/>
              <a:buChar char="•"/>
            </a:pPr>
            <a:r>
              <a:rPr lang="nl-NL" sz="1200" kern="1200" dirty="0"/>
              <a:t>Twee verzuimongevallen in juli;</a:t>
            </a:r>
            <a:br>
              <a:rPr lang="nl-NL" sz="1200" kern="1200" dirty="0"/>
            </a:br>
            <a:endParaRPr lang="nl-NL" sz="1200" kern="1200" dirty="0"/>
          </a:p>
          <a:p>
            <a:pPr marL="171450" indent="-171450">
              <a:spcBef>
                <a:spcPts val="1200"/>
              </a:spcBef>
              <a:buFont typeface="Arial" panose="020B0604020202020204" pitchFamily="34" charset="0"/>
              <a:buChar char="•"/>
            </a:pPr>
            <a:r>
              <a:rPr lang="nl-NL" sz="1200" dirty="0"/>
              <a:t>253 klachten over stof ontvangen; </a:t>
            </a:r>
            <a:br>
              <a:rPr lang="nl-NL" sz="1200" dirty="0"/>
            </a:br>
            <a:endParaRPr lang="nl-NL" sz="1200" dirty="0"/>
          </a:p>
          <a:p>
            <a:pPr marL="171450" lvl="0" indent="-171450">
              <a:spcBef>
                <a:spcPts val="1200"/>
              </a:spcBef>
              <a:buFont typeface="Arial" panose="020B0604020202020204" pitchFamily="34" charset="0"/>
              <a:buChar char="•"/>
            </a:pPr>
            <a:r>
              <a:rPr lang="nl-NL" sz="1200" kern="1200" dirty="0">
                <a:cs typeface="Arial" panose="020B0604020202020204" pitchFamily="34" charset="0"/>
              </a:rPr>
              <a:t>Financiële resultaat in juli € (12,0) miljoen EBIT gerealiseerd, dat is € 39,3 miljoen onder plan;   </a:t>
            </a:r>
            <a:br>
              <a:rPr lang="nl-NL" sz="1200" kern="1200" dirty="0">
                <a:cs typeface="Arial" panose="020B0604020202020204" pitchFamily="34" charset="0"/>
              </a:rPr>
            </a:br>
            <a:endParaRPr lang="nl-NL" sz="1200" kern="1200" dirty="0">
              <a:cs typeface="Arial" panose="020B0604020202020204" pitchFamily="34" charset="0"/>
            </a:endParaRPr>
          </a:p>
          <a:p>
            <a:pPr marL="171450" lvl="0" indent="-171450">
              <a:spcBef>
                <a:spcPts val="1200"/>
              </a:spcBef>
              <a:buFont typeface="Arial" panose="020B0604020202020204" pitchFamily="34" charset="0"/>
              <a:buChar char="•"/>
            </a:pPr>
            <a:r>
              <a:rPr lang="nl-NL" sz="1200" kern="1200" dirty="0">
                <a:cs typeface="Arial" panose="020B0604020202020204" pitchFamily="34" charset="0"/>
              </a:rPr>
              <a:t>Europese resultaten moeten substantieel verbeteren, daarom zijn er diverse acties aangekondigd om de resultaten te verbeteren; </a:t>
            </a:r>
            <a:br>
              <a:rPr lang="nl-NL" sz="1200" kern="1200" dirty="0">
                <a:cs typeface="Arial" panose="020B0604020202020204" pitchFamily="34" charset="0"/>
              </a:rPr>
            </a:br>
            <a:endParaRPr lang="nl-NL" sz="1200" kern="1200" dirty="0">
              <a:cs typeface="Arial" panose="020B0604020202020204" pitchFamily="34" charset="0"/>
            </a:endParaRPr>
          </a:p>
          <a:p>
            <a:pPr marL="171450" lvl="0" indent="-171450">
              <a:spcBef>
                <a:spcPts val="1200"/>
              </a:spcBef>
              <a:buFont typeface="Arial" panose="020B0604020202020204" pitchFamily="34" charset="0"/>
              <a:buChar char="•"/>
            </a:pPr>
            <a:r>
              <a:rPr lang="nl-NL" sz="1200" kern="1200" dirty="0">
                <a:cs typeface="Arial" panose="020B0604020202020204" pitchFamily="34" charset="0"/>
              </a:rPr>
              <a:t>Maatregelen heb o.a. betrekking op het terugdringen van grondstofvoorraden, aanpassen productie vloeibaar staal, aanscherpen van het inkoopproces, terugbrengen van tijdelijke inhuur en het opschorten van de volgende </a:t>
            </a:r>
            <a:r>
              <a:rPr lang="nl-NL" sz="1200" kern="1200" dirty="0" err="1">
                <a:cs typeface="Arial" panose="020B0604020202020204" pitchFamily="34" charset="0"/>
              </a:rPr>
              <a:t>HIsarna</a:t>
            </a:r>
            <a:r>
              <a:rPr lang="nl-NL" sz="1200" kern="1200" dirty="0">
                <a:cs typeface="Arial" panose="020B0604020202020204" pitchFamily="34" charset="0"/>
              </a:rPr>
              <a:t> campagne tot 1 januari 2020;  </a:t>
            </a:r>
            <a:br>
              <a:rPr lang="nl-NL" sz="1200" kern="1200" dirty="0">
                <a:cs typeface="Arial" panose="020B0604020202020204" pitchFamily="34" charset="0"/>
              </a:rPr>
            </a:br>
            <a:endParaRPr lang="nl-NL" sz="1200" kern="1200" dirty="0">
              <a:cs typeface="Arial" panose="020B0604020202020204" pitchFamily="34" charset="0"/>
            </a:endParaRPr>
          </a:p>
          <a:p>
            <a:pPr marL="171450" lvl="0" indent="-171450">
              <a:spcBef>
                <a:spcPts val="1200"/>
              </a:spcBef>
              <a:buFont typeface="Arial" panose="020B0604020202020204" pitchFamily="34" charset="0"/>
              <a:buChar char="•"/>
            </a:pPr>
            <a:r>
              <a:rPr lang="nl-NL" sz="1200" kern="1200" dirty="0">
                <a:cs typeface="Arial" panose="020B0604020202020204" pitchFamily="34" charset="0"/>
              </a:rPr>
              <a:t>Onze EBITDA (resultaat) moet dit kwartaal nog met meer dan £100 miljoen verbeteren; </a:t>
            </a:r>
            <a:br>
              <a:rPr lang="nl-NL" sz="1200" kern="1200" dirty="0">
                <a:cs typeface="Arial" panose="020B0604020202020204" pitchFamily="34" charset="0"/>
              </a:rPr>
            </a:br>
            <a:endParaRPr lang="nl-NL" sz="1200" kern="1200" dirty="0">
              <a:cs typeface="Arial" panose="020B0604020202020204" pitchFamily="34" charset="0"/>
            </a:endParaRPr>
          </a:p>
          <a:p>
            <a:pPr marL="171450" lvl="0" indent="-171450">
              <a:spcBef>
                <a:spcPts val="1200"/>
              </a:spcBef>
              <a:buFont typeface="Arial" panose="020B0604020202020204" pitchFamily="34" charset="0"/>
              <a:buChar char="•"/>
            </a:pPr>
            <a:r>
              <a:rPr lang="nl-NL" sz="1200" kern="1200" dirty="0">
                <a:cs typeface="Arial" panose="020B0604020202020204" pitchFamily="34" charset="0"/>
              </a:rPr>
              <a:t>Meer dan 1.000 vakmensen werkzaam aan STAR-projecten en onderhoudswerkzaamheden tijdens de zomerstilstand; </a:t>
            </a:r>
            <a:br>
              <a:rPr lang="nl-NL" sz="1200" kern="1200" dirty="0">
                <a:cs typeface="Arial" panose="020B0604020202020204" pitchFamily="34" charset="0"/>
              </a:rPr>
            </a:br>
            <a:endParaRPr lang="nl-NL" sz="1200" kern="1200" dirty="0">
              <a:cs typeface="Arial" panose="020B0604020202020204" pitchFamily="34" charset="0"/>
            </a:endParaRPr>
          </a:p>
          <a:p>
            <a:pPr marL="171450" indent="-171450">
              <a:spcBef>
                <a:spcPts val="1200"/>
              </a:spcBef>
              <a:buFont typeface="Arial" panose="020B0604020202020204" pitchFamily="34" charset="0"/>
              <a:buChar char="•"/>
            </a:pPr>
            <a:r>
              <a:rPr lang="nl-NL" sz="1200" kern="1200" dirty="0">
                <a:cs typeface="Arial" panose="020B0604020202020204" pitchFamily="34" charset="0"/>
              </a:rPr>
              <a:t>Kostenbeheersing en stabiliteit belangrijker dan ooit.</a:t>
            </a:r>
          </a:p>
          <a:p>
            <a:endParaRPr lang="en-GB" sz="1200" b="1" kern="1200" dirty="0"/>
          </a:p>
        </p:txBody>
      </p:sp>
      <p:sp>
        <p:nvSpPr>
          <p:cNvPr id="4" name="Slide Number Placeholder 3"/>
          <p:cNvSpPr>
            <a:spLocks noGrp="1"/>
          </p:cNvSpPr>
          <p:nvPr>
            <p:ph type="sldNum" sz="quarter" idx="10"/>
          </p:nvPr>
        </p:nvSpPr>
        <p:spPr>
          <a:xfrm>
            <a:off x="3820531" y="9379031"/>
            <a:ext cx="2921582" cy="493633"/>
          </a:xfrm>
        </p:spPr>
        <p:txBody>
          <a:bodyPr/>
          <a:lstStyle/>
          <a:p>
            <a:pPr marL="0" marR="0" lvl="0" indent="0" algn="r" defTabSz="914935" rtl="0" eaLnBrk="1" fontAlgn="base" latinLnBrk="0" hangingPunct="1">
              <a:lnSpc>
                <a:spcPct val="100000"/>
              </a:lnSpc>
              <a:spcBef>
                <a:spcPct val="0"/>
              </a:spcBef>
              <a:spcAft>
                <a:spcPct val="0"/>
              </a:spcAft>
              <a:buClrTx/>
              <a:buSzTx/>
              <a:buFontTx/>
              <a:buNone/>
              <a:tabLst/>
              <a:defRPr/>
            </a:pPr>
            <a:fld id="{AB911E23-5E08-44A2-B5F0-2402F0DB9BB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935"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 xmlns:p14="http://schemas.microsoft.com/office/powerpoint/2010/main" val="3869587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D366188-A561-406B-8DD4-E87A6C0107F0}" type="slidenum">
              <a:rPr lang="nl-NL" altLang="nl-NL">
                <a:latin typeface="Arial" pitchFamily="34" charset="0"/>
                <a:cs typeface="Arial" pitchFamily="34" charset="0"/>
              </a:rPr>
              <a:pPr/>
              <a:t>24</a:t>
            </a:fld>
            <a:endParaRPr lang="nl-NL" altLang="nl-NL">
              <a:latin typeface="Arial" pitchFamily="34" charset="0"/>
              <a:cs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altLang="nl-NL"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62660F8-88CA-4CE2-AEB4-E3AEDE4DE0D6}" type="slidenum">
              <a:rPr lang="nl-NL" smtClean="0"/>
              <a:pPr/>
              <a:t>25</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62660F8-88CA-4CE2-AEB4-E3AEDE4DE0D6}" type="slidenum">
              <a:rPr lang="nl-NL" smtClean="0"/>
              <a:pPr/>
              <a:t>26</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62660F8-88CA-4CE2-AEB4-E3AEDE4DE0D6}" type="slidenum">
              <a:rPr lang="nl-NL" smtClean="0"/>
              <a:pPr/>
              <a:t>27</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endParaRPr lang="nl-NL" altLang="nl-NL" smtClean="0"/>
          </a:p>
        </p:txBody>
      </p:sp>
      <p:sp>
        <p:nvSpPr>
          <p:cNvPr id="28676" name="Tijdelijke aanduiding voor dianummer 3"/>
          <p:cNvSpPr>
            <a:spLocks noGrp="1"/>
          </p:cNvSpPr>
          <p:nvPr>
            <p:ph type="sldNum" sz="quarter" idx="5"/>
          </p:nvPr>
        </p:nvSpPr>
        <p:spPr>
          <a:noFill/>
        </p:spPr>
        <p:txBody>
          <a:bodyPr/>
          <a:lstStyle/>
          <a:p>
            <a:fld id="{2A1C1345-B872-40D9-AE36-236BC2A7EFF3}" type="slidenum">
              <a:rPr lang="nl-NL" altLang="nl-NL" smtClean="0"/>
              <a:pPr/>
              <a:t>2</a:t>
            </a:fld>
            <a:endParaRPr lang="nl-NL" altLang="nl-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D366188-A561-406B-8DD4-E87A6C0107F0}" type="slidenum">
              <a:rPr lang="nl-NL" altLang="nl-NL">
                <a:latin typeface="Arial" pitchFamily="34" charset="0"/>
                <a:cs typeface="Arial" pitchFamily="34" charset="0"/>
              </a:rPr>
              <a:pPr/>
              <a:t>31</a:t>
            </a:fld>
            <a:endParaRPr lang="nl-NL" altLang="nl-NL">
              <a:latin typeface="Arial" pitchFamily="34" charset="0"/>
              <a:cs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altLang="nl-NL"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3FBD31F-FFC0-46A0-BCEC-34AFCFE898F6}" type="slidenum">
              <a:rPr lang="nl-NL" altLang="nl-NL" smtClean="0"/>
              <a:pPr/>
              <a:t>3</a:t>
            </a:fld>
            <a:endParaRPr lang="nl-NL" altLang="nl-NL"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ChangeArrowheads="1" noTextEdit="1"/>
          </p:cNvSpPr>
          <p:nvPr>
            <p:ph type="sldImg"/>
          </p:nvPr>
        </p:nvSpPr>
        <p:spPr>
          <a:ln/>
        </p:spPr>
      </p:sp>
      <p:sp>
        <p:nvSpPr>
          <p:cNvPr id="36867" name="Tijdelijke aanduiding voor notities 2"/>
          <p:cNvSpPr>
            <a:spLocks noGrp="1"/>
          </p:cNvSpPr>
          <p:nvPr>
            <p:ph type="body" idx="1"/>
          </p:nvPr>
        </p:nvSpPr>
        <p:spPr>
          <a:noFill/>
          <a:ln/>
        </p:spPr>
        <p:txBody>
          <a:bodyPr/>
          <a:lstStyle/>
          <a:p>
            <a:endParaRPr lang="nl-NL" altLang="nl-NL" smtClean="0"/>
          </a:p>
        </p:txBody>
      </p:sp>
      <p:sp>
        <p:nvSpPr>
          <p:cNvPr id="36868" name="Tijdelijke aanduiding voor dianummer 3"/>
          <p:cNvSpPr>
            <a:spLocks noGrp="1"/>
          </p:cNvSpPr>
          <p:nvPr>
            <p:ph type="sldNum" sz="quarter" idx="5"/>
          </p:nvPr>
        </p:nvSpPr>
        <p:spPr>
          <a:noFill/>
        </p:spPr>
        <p:txBody>
          <a:bodyPr/>
          <a:lstStyle/>
          <a:p>
            <a:fld id="{DF7C8A4B-927E-49CE-AB14-DD382B257014}" type="slidenum">
              <a:rPr lang="nl-NL" altLang="nl-NL" smtClean="0"/>
              <a:pPr/>
              <a:t>4</a:t>
            </a:fld>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endParaRPr lang="nl-NL" altLang="nl-NL" smtClean="0"/>
          </a:p>
        </p:txBody>
      </p:sp>
      <p:sp>
        <p:nvSpPr>
          <p:cNvPr id="28676" name="Tijdelijke aanduiding voor dianummer 3"/>
          <p:cNvSpPr>
            <a:spLocks noGrp="1"/>
          </p:cNvSpPr>
          <p:nvPr>
            <p:ph type="sldNum" sz="quarter" idx="5"/>
          </p:nvPr>
        </p:nvSpPr>
        <p:spPr>
          <a:noFill/>
        </p:spPr>
        <p:txBody>
          <a:bodyPr/>
          <a:lstStyle/>
          <a:p>
            <a:fld id="{2A1C1345-B872-40D9-AE36-236BC2A7EFF3}" type="slidenum">
              <a:rPr lang="nl-NL" altLang="nl-NL" smtClean="0"/>
              <a:pPr/>
              <a:t>8</a:t>
            </a:fld>
            <a:endParaRPr lang="nl-NL" alt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endParaRPr lang="nl-NL" altLang="nl-NL" smtClean="0"/>
          </a:p>
        </p:txBody>
      </p:sp>
      <p:sp>
        <p:nvSpPr>
          <p:cNvPr id="28676" name="Tijdelijke aanduiding voor dianummer 3"/>
          <p:cNvSpPr>
            <a:spLocks noGrp="1"/>
          </p:cNvSpPr>
          <p:nvPr>
            <p:ph type="sldNum" sz="quarter" idx="5"/>
          </p:nvPr>
        </p:nvSpPr>
        <p:spPr>
          <a:noFill/>
        </p:spPr>
        <p:txBody>
          <a:bodyPr/>
          <a:lstStyle/>
          <a:p>
            <a:fld id="{2A1C1345-B872-40D9-AE36-236BC2A7EFF3}" type="slidenum">
              <a:rPr lang="nl-NL" altLang="nl-NL" smtClean="0"/>
              <a:pPr/>
              <a:t>9</a:t>
            </a:fld>
            <a:endParaRPr lang="nl-NL" alt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3FBD31F-FFC0-46A0-BCEC-34AFCFE898F6}" type="slidenum">
              <a:rPr lang="nl-NL" altLang="nl-NL" smtClean="0"/>
              <a:pPr/>
              <a:t>10</a:t>
            </a:fld>
            <a:endParaRPr lang="nl-NL" altLang="nl-NL"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alt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a:xfrm>
            <a:off x="908050" y="739775"/>
            <a:ext cx="4937125" cy="3703638"/>
          </a:xfrm>
          <a:noFill/>
        </p:spPr>
      </p:sp>
      <p:sp>
        <p:nvSpPr>
          <p:cNvPr id="7171" name="Rectangle 3"/>
          <p:cNvSpPr>
            <a:spLocks noGrp="1"/>
          </p:cNvSpPr>
          <p:nvPr>
            <p:ph type="body" idx="1"/>
          </p:nvPr>
        </p:nvSpPr>
        <p:spPr>
          <a:noFill/>
        </p:spPr>
        <p:txBody>
          <a:bodyPr/>
          <a:lstStyle/>
          <a:p>
            <a:r>
              <a:rPr lang="nl-NL" sz="1200" b="1" kern="1200" dirty="0">
                <a:solidFill>
                  <a:schemeClr val="tx1"/>
                </a:solidFill>
                <a:effectLst/>
                <a:latin typeface="+mn-lt"/>
                <a:ea typeface="MS PGothic" panose="020B0600070205080204" pitchFamily="34" charset="-128"/>
                <a:cs typeface="+mn-cs"/>
              </a:rPr>
              <a:t>Welkom (Hans van den Berg) </a:t>
            </a:r>
          </a:p>
          <a:p>
            <a:endParaRPr lang="nl-NL" sz="1200" b="1" kern="1200" dirty="0">
              <a:solidFill>
                <a:schemeClr val="tx1"/>
              </a:solidFill>
              <a:effectLst/>
              <a:latin typeface="+mn-lt"/>
              <a:ea typeface="MS PGothic" panose="020B0600070205080204" pitchFamily="34" charset="-128"/>
              <a:cs typeface="+mn-cs"/>
            </a:endParaRPr>
          </a:p>
          <a:p>
            <a:r>
              <a:rPr lang="nl-NL" sz="1200" b="0" kern="1200" dirty="0">
                <a:solidFill>
                  <a:schemeClr val="tx1"/>
                </a:solidFill>
                <a:effectLst/>
                <a:latin typeface="+mn-lt"/>
                <a:ea typeface="MS PGothic" panose="020B0600070205080204" pitchFamily="34" charset="-128"/>
                <a:cs typeface="+mn-cs"/>
              </a:rPr>
              <a:t>Goedemorgen, mijn naam is Hans van den Berg en ik presenteer vandaag de maandinfo over de maand juli waarin ik tevens inga op recente ontwikkelingen. Ik doe dit vandaag met Bert-Jan Westerik, Freek Schut en Remco Reinstra.  </a:t>
            </a:r>
          </a:p>
          <a:p>
            <a:endParaRPr lang="nl-NL" sz="1200" b="0" kern="1200" dirty="0">
              <a:solidFill>
                <a:schemeClr val="tx1"/>
              </a:solidFill>
              <a:effectLst/>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kern="1200" dirty="0">
                <a:solidFill>
                  <a:schemeClr val="tx1"/>
                </a:solidFill>
                <a:effectLst/>
                <a:latin typeface="+mn-lt"/>
                <a:ea typeface="MS PGothic" panose="020B0600070205080204" pitchFamily="34" charset="-128"/>
                <a:cs typeface="+mn-cs"/>
              </a:rPr>
              <a:t>Foto voorkant (Hans van den Berg): Ons bedrijf bevindt zich momenteel in zwaar weer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sz="1200" b="1" kern="1200" dirty="0">
              <a:solidFill>
                <a:schemeClr val="tx1"/>
              </a:solidFill>
              <a:effectLst/>
              <a:latin typeface="+mn-lt"/>
              <a:ea typeface="MS PGothic" panose="020B0600070205080204"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Op de foto zien we onze site in IJmuiden met daarboven een aantal donkere wolken, deze staan symbool voor de situatie waarin wij ons op dit moment bevinden.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De verkoopprijzen zijn laag, de grondstofprijzen hoog en onze cashpositie is niet goed.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Dit alles heeft veel impact op onze resultaten: we verdienen veel minder dan we van plan waren.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Aan de markt kunnen we weinig veranderen. Het is daarom noodzakelijk om intern aan een aantal knoppen te draaien.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Op donderdag 15 augustus hebben wij dan ook een mededeling aan onze medewerkers gestuurd, met een aantal maatregelen die wij op korte termijn gaan nemen om onze resultaten in het tweede kwartaal van het boekjaar 19/20 sterk te verbeteren. Dat zijn:</a:t>
            </a:r>
            <a:br>
              <a:rPr lang="nl-NL" sz="1200" b="0" kern="1200" dirty="0">
                <a:solidFill>
                  <a:schemeClr val="tx1"/>
                </a:solidFill>
                <a:effectLst/>
                <a:latin typeface="+mn-lt"/>
                <a:ea typeface="MS PGothic" panose="020B0600070205080204" pitchFamily="34" charset="-128"/>
                <a:cs typeface="+mn-cs"/>
              </a:rPr>
            </a:br>
            <a:endParaRPr lang="nl-NL" sz="1200" b="0" kern="1200" dirty="0">
              <a:solidFill>
                <a:schemeClr val="tx1"/>
              </a:solidFill>
              <a:effectLst/>
              <a:latin typeface="+mn-lt"/>
              <a:ea typeface="MS PGothic" panose="020B0600070205080204" pitchFamily="34" charset="-128"/>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Het terugdringen van grondstofvoorraden / aanpassen productie vloeibaar staal</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Overleg met de grootste leveranciers over het terugdringen van de uitgaven in de komende weken/maanden + aanscherpen inkoopproces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Het terugbrengen van tijdelijke inhuur in het hele bedrijf</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Opschorten van de volgende </a:t>
            </a:r>
            <a:r>
              <a:rPr lang="nl-NL" sz="1200" b="0" kern="1200" dirty="0" err="1">
                <a:solidFill>
                  <a:schemeClr val="tx1"/>
                </a:solidFill>
                <a:effectLst/>
                <a:latin typeface="+mn-lt"/>
                <a:ea typeface="MS PGothic" panose="020B0600070205080204" pitchFamily="34" charset="-128"/>
                <a:cs typeface="+mn-cs"/>
              </a:rPr>
              <a:t>HIsarna</a:t>
            </a:r>
            <a:r>
              <a:rPr lang="nl-NL" sz="1200" b="0" kern="1200" dirty="0">
                <a:solidFill>
                  <a:schemeClr val="tx1"/>
                </a:solidFill>
                <a:effectLst/>
                <a:latin typeface="+mn-lt"/>
                <a:ea typeface="MS PGothic" panose="020B0600070205080204" pitchFamily="34" charset="-128"/>
                <a:cs typeface="+mn-cs"/>
              </a:rPr>
              <a:t> campagne tot 1 januari 2020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We vragen mensen om – op vrijwillige basis – de vrijdagen vrij te nemen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We zijn extra scherp op uitgaven van niet-noodzakelijke kosten (voorbeeld: geen kerstpakket dit jaar) </a:t>
            </a:r>
            <a:endParaRPr lang="nl-NL" sz="1200" b="1" kern="1200" dirty="0">
              <a:solidFill>
                <a:schemeClr val="tx1"/>
              </a:solidFill>
              <a:effectLst/>
              <a:latin typeface="+mn-lt"/>
              <a:ea typeface="MS PGothic" panose="020B0600070205080204" pitchFamily="34" charset="-128"/>
              <a:cs typeface="+mn-cs"/>
            </a:endParaRPr>
          </a:p>
        </p:txBody>
      </p:sp>
    </p:spTree>
    <p:extLst>
      <p:ext uri="{BB962C8B-B14F-4D97-AF65-F5344CB8AC3E}">
        <p14:creationId xmlns="" xmlns:p14="http://schemas.microsoft.com/office/powerpoint/2010/main" val="73661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a:xfrm>
            <a:off x="908050" y="739775"/>
            <a:ext cx="4937125" cy="3703638"/>
          </a:xfrm>
          <a:noFill/>
        </p:spPr>
      </p:sp>
      <p:sp>
        <p:nvSpPr>
          <p:cNvPr id="11267" name="Rectangle 3"/>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i="0" kern="1200" dirty="0">
                <a:solidFill>
                  <a:schemeClr val="tx1"/>
                </a:solidFill>
                <a:effectLst/>
                <a:latin typeface="+mn-lt"/>
                <a:ea typeface="MS PGothic" panose="020B0600070205080204" pitchFamily="34" charset="-128"/>
                <a:cs typeface="+mn-cs"/>
              </a:rPr>
              <a:t>Veiligheid, omgeving en gezondheid (Hans van den Berg)</a:t>
            </a:r>
          </a:p>
          <a:p>
            <a:r>
              <a:rPr lang="nl-NL" sz="1200" b="1" kern="1200" dirty="0">
                <a:solidFill>
                  <a:schemeClr val="tx1"/>
                </a:solidFill>
                <a:effectLst/>
                <a:latin typeface="+mn-lt"/>
                <a:ea typeface="MS PGothic" panose="020B0600070205080204" pitchFamily="34" charset="-128"/>
                <a:cs typeface="+mn-cs"/>
              </a:rPr>
              <a:t/>
            </a:r>
            <a:br>
              <a:rPr lang="nl-NL" sz="1200" b="1" kern="1200" dirty="0">
                <a:solidFill>
                  <a:schemeClr val="tx1"/>
                </a:solidFill>
                <a:effectLst/>
                <a:latin typeface="+mn-lt"/>
                <a:ea typeface="MS PGothic" panose="020B0600070205080204" pitchFamily="34" charset="-128"/>
                <a:cs typeface="+mn-cs"/>
              </a:rPr>
            </a:br>
            <a:r>
              <a:rPr lang="nl-NL" sz="1200" kern="1200" dirty="0">
                <a:solidFill>
                  <a:schemeClr val="tx1"/>
                </a:solidFill>
                <a:effectLst/>
                <a:latin typeface="+mn-lt"/>
                <a:ea typeface="MS PGothic" panose="020B0600070205080204" pitchFamily="34" charset="-128"/>
                <a:cs typeface="+mn-cs"/>
              </a:rPr>
              <a:t>Er hebben zich in de </a:t>
            </a:r>
            <a:r>
              <a:rPr lang="nl-NL" sz="1200" b="1" kern="1200" dirty="0">
                <a:solidFill>
                  <a:schemeClr val="tx1"/>
                </a:solidFill>
                <a:effectLst/>
                <a:latin typeface="+mn-lt"/>
                <a:ea typeface="MS PGothic" panose="020B0600070205080204" pitchFamily="34" charset="-128"/>
                <a:cs typeface="+mn-cs"/>
              </a:rPr>
              <a:t>maand juli 2 verzuimongevallen  </a:t>
            </a:r>
            <a:r>
              <a:rPr lang="nl-NL" sz="1200" kern="1200" dirty="0">
                <a:solidFill>
                  <a:schemeClr val="tx1"/>
                </a:solidFill>
                <a:effectLst/>
                <a:latin typeface="+mn-lt"/>
                <a:ea typeface="MS PGothic" panose="020B0600070205080204" pitchFamily="34" charset="-128"/>
                <a:cs typeface="+mn-cs"/>
              </a:rPr>
              <a:t>voorgedaan. Daarnaast ook 10 </a:t>
            </a:r>
            <a:r>
              <a:rPr lang="nl-NL" sz="1200" kern="1200" dirty="0" err="1">
                <a:solidFill>
                  <a:schemeClr val="tx1"/>
                </a:solidFill>
                <a:effectLst/>
                <a:latin typeface="+mn-lt"/>
                <a:ea typeface="MS PGothic" panose="020B0600070205080204" pitchFamily="34" charset="-128"/>
                <a:cs typeface="+mn-cs"/>
              </a:rPr>
              <a:t>recordables</a:t>
            </a:r>
            <a:r>
              <a:rPr lang="nl-NL" sz="1200" kern="1200" dirty="0">
                <a:solidFill>
                  <a:schemeClr val="tx1"/>
                </a:solidFill>
                <a:effectLst/>
                <a:latin typeface="+mn-lt"/>
                <a:ea typeface="MS PGothic" panose="020B0600070205080204" pitchFamily="34" charset="-128"/>
                <a:cs typeface="+mn-cs"/>
              </a:rPr>
              <a:t>. </a:t>
            </a:r>
          </a:p>
          <a:p>
            <a:endParaRPr lang="nl-NL" sz="1200" kern="1200" dirty="0">
              <a:solidFill>
                <a:schemeClr val="tx1"/>
              </a:solidFill>
              <a:effectLst/>
              <a:latin typeface="+mn-lt"/>
              <a:ea typeface="MS PGothic" panose="020B0600070205080204" pitchFamily="34" charset="-128"/>
              <a:cs typeface="+mn-cs"/>
            </a:endParaRPr>
          </a:p>
          <a:p>
            <a:pPr lvl="0"/>
            <a:r>
              <a:rPr lang="nl-NL" sz="1200" kern="1200" dirty="0">
                <a:solidFill>
                  <a:schemeClr val="tx1"/>
                </a:solidFill>
                <a:effectLst/>
                <a:latin typeface="+mn-lt"/>
                <a:ea typeface="MS PGothic" panose="020B0600070205080204" pitchFamily="34" charset="-128"/>
                <a:cs typeface="+mn-cs"/>
              </a:rPr>
              <a:t>Op </a:t>
            </a:r>
            <a:r>
              <a:rPr lang="nl-NL" sz="1200" b="1" kern="1200" dirty="0">
                <a:solidFill>
                  <a:schemeClr val="tx1"/>
                </a:solidFill>
                <a:effectLst/>
                <a:latin typeface="+mn-lt"/>
                <a:ea typeface="MS PGothic" panose="020B0600070205080204" pitchFamily="34" charset="-128"/>
                <a:cs typeface="+mn-cs"/>
              </a:rPr>
              <a:t>21 juli </a:t>
            </a:r>
            <a:r>
              <a:rPr lang="nl-NL" sz="1200" kern="1200" dirty="0">
                <a:solidFill>
                  <a:schemeClr val="tx1"/>
                </a:solidFill>
                <a:effectLst/>
                <a:latin typeface="+mn-lt"/>
                <a:ea typeface="MS PGothic" panose="020B0600070205080204" pitchFamily="34" charset="-128"/>
                <a:cs typeface="+mn-cs"/>
              </a:rPr>
              <a:t>heeft een ongeval plaatsgevonden bij de afdeling AOV van </a:t>
            </a:r>
            <a:r>
              <a:rPr lang="nl-NL" sz="1200" kern="1200" dirty="0" err="1">
                <a:solidFill>
                  <a:schemeClr val="tx1"/>
                </a:solidFill>
                <a:effectLst/>
                <a:latin typeface="+mn-lt"/>
                <a:ea typeface="MS PGothic" panose="020B0600070205080204" pitchFamily="34" charset="-128"/>
                <a:cs typeface="+mn-cs"/>
              </a:rPr>
              <a:t>Oxystaalfabriek</a:t>
            </a:r>
            <a:r>
              <a:rPr lang="nl-NL" sz="1200" kern="1200" dirty="0">
                <a:solidFill>
                  <a:schemeClr val="tx1"/>
                </a:solidFill>
                <a:effectLst/>
                <a:latin typeface="+mn-lt"/>
                <a:ea typeface="MS PGothic" panose="020B0600070205080204" pitchFamily="34" charset="-128"/>
                <a:cs typeface="+mn-cs"/>
              </a:rPr>
              <a:t> 2. Een firmamedewerker is tijdens het afstappen van een shovel ten val gekomen en heeft hierbij meerdere fracturen aan zijn linkerbeen opgelopen. Het slachtoffer is opgenomen in het ziekenhuis en zal geopereerd worden aan zijn been. </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lvl="0"/>
            <a:r>
              <a:rPr lang="nl-NL" sz="1200" kern="1200" dirty="0">
                <a:solidFill>
                  <a:schemeClr val="tx1"/>
                </a:solidFill>
                <a:effectLst/>
                <a:latin typeface="+mn-lt"/>
                <a:ea typeface="MS PGothic" panose="020B0600070205080204" pitchFamily="34" charset="-128"/>
                <a:cs typeface="+mn-cs"/>
              </a:rPr>
              <a:t>Op </a:t>
            </a:r>
            <a:r>
              <a:rPr lang="nl-NL" sz="1200" b="1" kern="1200" dirty="0">
                <a:solidFill>
                  <a:schemeClr val="tx1"/>
                </a:solidFill>
                <a:effectLst/>
                <a:latin typeface="+mn-lt"/>
                <a:ea typeface="MS PGothic" panose="020B0600070205080204" pitchFamily="34" charset="-128"/>
                <a:cs typeface="+mn-cs"/>
              </a:rPr>
              <a:t>30 juli </a:t>
            </a:r>
            <a:r>
              <a:rPr lang="nl-NL" sz="1200" kern="1200" dirty="0">
                <a:solidFill>
                  <a:schemeClr val="tx1"/>
                </a:solidFill>
                <a:effectLst/>
                <a:latin typeface="+mn-lt"/>
                <a:ea typeface="MS PGothic" panose="020B0600070205080204" pitchFamily="34" charset="-128"/>
                <a:cs typeface="+mn-cs"/>
              </a:rPr>
              <a:t>heeft een ongeval plaatsgevonden bij de </a:t>
            </a:r>
            <a:r>
              <a:rPr lang="nl-NL" sz="1200" kern="1200" dirty="0" err="1">
                <a:solidFill>
                  <a:schemeClr val="tx1"/>
                </a:solidFill>
                <a:effectLst/>
                <a:latin typeface="+mn-lt"/>
                <a:ea typeface="MS PGothic" panose="020B0600070205080204" pitchFamily="34" charset="-128"/>
                <a:cs typeface="+mn-cs"/>
              </a:rPr>
              <a:t>Oxystaalfabriek</a:t>
            </a:r>
            <a:r>
              <a:rPr lang="nl-NL" sz="1200" kern="1200" dirty="0">
                <a:solidFill>
                  <a:schemeClr val="tx1"/>
                </a:solidFill>
                <a:effectLst/>
                <a:latin typeface="+mn-lt"/>
                <a:ea typeface="MS PGothic" panose="020B0600070205080204" pitchFamily="34" charset="-128"/>
                <a:cs typeface="+mn-cs"/>
              </a:rPr>
              <a:t> 2. Een medewerker van Tata Steel stapte van een statietrap op een bordes en heeft hierbij zijn enkel gekneusd.</a:t>
            </a:r>
          </a:p>
          <a:p>
            <a:endParaRPr lang="nl-NL" sz="1200" kern="1200" dirty="0">
              <a:solidFill>
                <a:schemeClr val="tx1"/>
              </a:solidFill>
              <a:effectLst/>
              <a:latin typeface="+mn-lt"/>
              <a:ea typeface="MS PGothic" panose="020B0600070205080204" pitchFamily="34" charset="-128"/>
              <a:cs typeface="+mn-cs"/>
            </a:endParaRPr>
          </a:p>
          <a:p>
            <a:r>
              <a:rPr lang="nl-NL" sz="1200" kern="1200" dirty="0">
                <a:solidFill>
                  <a:schemeClr val="tx1"/>
                </a:solidFill>
                <a:effectLst/>
                <a:latin typeface="+mn-lt"/>
                <a:ea typeface="MS PGothic" panose="020B0600070205080204" pitchFamily="34" charset="-128"/>
                <a:cs typeface="+mn-cs"/>
              </a:rPr>
              <a:t>Doelstelling jaarplan, verzuimongevallen &lt; 11, </a:t>
            </a:r>
            <a:r>
              <a:rPr lang="nl-NL" sz="1200" kern="1200" dirty="0" err="1">
                <a:solidFill>
                  <a:schemeClr val="tx1"/>
                </a:solidFill>
                <a:effectLst/>
                <a:latin typeface="+mn-lt"/>
                <a:ea typeface="MS PGothic" panose="020B0600070205080204" pitchFamily="34" charset="-128"/>
                <a:cs typeface="+mn-cs"/>
              </a:rPr>
              <a:t>recordables</a:t>
            </a:r>
            <a:r>
              <a:rPr lang="nl-NL" sz="1200" kern="1200" dirty="0">
                <a:solidFill>
                  <a:schemeClr val="tx1"/>
                </a:solidFill>
                <a:effectLst/>
                <a:latin typeface="+mn-lt"/>
                <a:ea typeface="MS PGothic" panose="020B0600070205080204" pitchFamily="34" charset="-128"/>
                <a:cs typeface="+mn-cs"/>
              </a:rPr>
              <a:t> &lt; 81</a:t>
            </a:r>
          </a:p>
          <a:p>
            <a:r>
              <a:rPr lang="nl-NL" sz="1200" kern="1200" dirty="0">
                <a:solidFill>
                  <a:schemeClr val="tx1"/>
                </a:solidFill>
                <a:effectLst/>
                <a:latin typeface="+mn-lt"/>
                <a:ea typeface="MS PGothic" panose="020B0600070205080204" pitchFamily="34" charset="-128"/>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kern="1200" dirty="0">
                <a:solidFill>
                  <a:schemeClr val="tx1"/>
                </a:solidFill>
                <a:effectLst/>
                <a:latin typeface="+mn-lt"/>
                <a:ea typeface="MS PGothic" panose="020B0600070205080204" pitchFamily="34" charset="-128"/>
                <a:cs typeface="+mn-cs"/>
              </a:rPr>
              <a:t>Veiligheid tijdens de zomerstilstand</a:t>
            </a:r>
            <a:endParaRPr lang="nl-NL" sz="1200" b="0" kern="1200" dirty="0">
              <a:solidFill>
                <a:schemeClr val="tx1"/>
              </a:solidFill>
              <a:effectLst/>
              <a:latin typeface="+mn-lt"/>
              <a:ea typeface="MS PGothic" panose="020B0600070205080204"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kern="1200" dirty="0">
                <a:solidFill>
                  <a:schemeClr val="tx1"/>
                </a:solidFill>
                <a:effectLst/>
                <a:latin typeface="+mn-lt"/>
                <a:ea typeface="MS PGothic" panose="020B0600070205080204" pitchFamily="34" charset="-128"/>
                <a:cs typeface="+mn-cs"/>
              </a:rPr>
              <a:t>Donderdag 8 augustus vond – tijdens een zeer drukbezochte bijeenkomst – de kick off plaats van de start van de zomerstilstand waarbij het thema Veiligheid centraal stond.</a:t>
            </a:r>
            <a:br>
              <a:rPr lang="nl-NL" sz="1200" kern="1200" dirty="0">
                <a:solidFill>
                  <a:schemeClr val="tx1"/>
                </a:solidFill>
                <a:effectLst/>
                <a:latin typeface="+mn-lt"/>
                <a:ea typeface="MS PGothic" panose="020B0600070205080204" pitchFamily="34" charset="-128"/>
                <a:cs typeface="+mn-cs"/>
              </a:rPr>
            </a:br>
            <a:endParaRPr lang="nl-NL" sz="1200" kern="1200" dirty="0">
              <a:solidFill>
                <a:schemeClr val="tx1"/>
              </a:solidFill>
              <a:effectLst/>
              <a:latin typeface="+mn-lt"/>
              <a:ea typeface="MS PGothic" panose="020B0600070205080204"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Er is extra aandacht gevraagd voor 4 punten: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Brand</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Hijswerkzaamheden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Gedogen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Niet stoppen bij wijzigingen</a:t>
            </a:r>
            <a:br>
              <a:rPr lang="nl-NL" sz="1200" b="0" kern="1200" dirty="0">
                <a:solidFill>
                  <a:schemeClr val="tx1"/>
                </a:solidFill>
                <a:effectLst/>
                <a:latin typeface="+mn-lt"/>
                <a:ea typeface="MS PGothic" panose="020B0600070205080204" pitchFamily="34" charset="-128"/>
                <a:cs typeface="+mn-cs"/>
              </a:rPr>
            </a:br>
            <a:endParaRPr lang="nl-NL" sz="1200" b="0" kern="1200" dirty="0">
              <a:solidFill>
                <a:schemeClr val="tx1"/>
              </a:solidFill>
              <a:effectLst/>
              <a:latin typeface="+mn-lt"/>
              <a:ea typeface="MS PGothic" panose="020B0600070205080204"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l-NL" sz="1200" b="0" kern="1200" dirty="0">
                <a:solidFill>
                  <a:schemeClr val="tx1"/>
                </a:solidFill>
                <a:effectLst/>
                <a:latin typeface="+mn-lt"/>
                <a:ea typeface="MS PGothic" panose="020B0600070205080204" pitchFamily="34" charset="-128"/>
                <a:cs typeface="+mn-cs"/>
              </a:rPr>
              <a:t>Aantal veiligheidsincidenten tot nu: 4 </a:t>
            </a:r>
            <a:r>
              <a:rPr lang="nl-NL" sz="1200" b="0" kern="1200" dirty="0" err="1">
                <a:solidFill>
                  <a:schemeClr val="tx1"/>
                </a:solidFill>
                <a:effectLst/>
                <a:latin typeface="+mn-lt"/>
                <a:ea typeface="MS PGothic" panose="020B0600070205080204" pitchFamily="34" charset="-128"/>
                <a:cs typeface="+mn-cs"/>
              </a:rPr>
              <a:t>recordables</a:t>
            </a:r>
            <a:r>
              <a:rPr lang="nl-NL" sz="1200" b="0" kern="1200" dirty="0">
                <a:solidFill>
                  <a:schemeClr val="tx1"/>
                </a:solidFill>
                <a:effectLst/>
                <a:latin typeface="+mn-lt"/>
                <a:ea typeface="MS PGothic" panose="020B0600070205080204" pitchFamily="34" charset="-128"/>
                <a:cs typeface="+mn-cs"/>
              </a:rPr>
              <a:t>. Een steigerbouwer heeft zijn schouder verrekt, een andere firmamedewerker kreeg een druppel verdund zuur in zijn oog en iemand brak een botje in zijn vingerkootje omdat er een pijp op zijn hand viel. </a:t>
            </a:r>
            <a:r>
              <a:rPr lang="nl-NL" sz="1200" kern="1200" dirty="0">
                <a:solidFill>
                  <a:schemeClr val="tx1"/>
                </a:solidFill>
                <a:effectLst/>
                <a:latin typeface="+mn-lt"/>
                <a:ea typeface="MS PGothic" panose="020B0600070205080204" pitchFamily="34" charset="-128"/>
                <a:cs typeface="+mn-cs"/>
              </a:rPr>
              <a:t>4</a:t>
            </a:r>
            <a:r>
              <a:rPr lang="nl-NL" sz="1200" kern="1200" baseline="30000" dirty="0">
                <a:solidFill>
                  <a:schemeClr val="tx1"/>
                </a:solidFill>
                <a:effectLst/>
                <a:latin typeface="+mn-lt"/>
                <a:ea typeface="MS PGothic" panose="020B0600070205080204" pitchFamily="34" charset="-128"/>
                <a:cs typeface="+mn-cs"/>
              </a:rPr>
              <a:t>e</a:t>
            </a:r>
            <a:r>
              <a:rPr lang="nl-NL" sz="1200" kern="1200" dirty="0">
                <a:solidFill>
                  <a:schemeClr val="tx1"/>
                </a:solidFill>
                <a:effectLst/>
                <a:latin typeface="+mn-lt"/>
                <a:ea typeface="MS PGothic" panose="020B0600070205080204" pitchFamily="34" charset="-128"/>
                <a:cs typeface="+mn-cs"/>
              </a:rPr>
              <a:t> </a:t>
            </a:r>
            <a:r>
              <a:rPr lang="nl-NL" sz="1200" kern="1200" dirty="0" err="1">
                <a:solidFill>
                  <a:schemeClr val="tx1"/>
                </a:solidFill>
                <a:effectLst/>
                <a:latin typeface="+mn-lt"/>
                <a:ea typeface="MS PGothic" panose="020B0600070205080204" pitchFamily="34" charset="-128"/>
                <a:cs typeface="+mn-cs"/>
              </a:rPr>
              <a:t>recordable</a:t>
            </a:r>
            <a:r>
              <a:rPr lang="nl-NL" sz="1200" kern="1200" dirty="0">
                <a:solidFill>
                  <a:schemeClr val="tx1"/>
                </a:solidFill>
                <a:effectLst/>
                <a:latin typeface="+mn-lt"/>
                <a:ea typeface="MS PGothic" panose="020B0600070205080204" pitchFamily="34" charset="-128"/>
                <a:cs typeface="+mn-cs"/>
              </a:rPr>
              <a:t>: een firmamedewerker met een splinter in zijn vinger die er in de verbandkamer uitgehaald is.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0" kern="1200" dirty="0">
                <a:solidFill>
                  <a:schemeClr val="tx1"/>
                </a:solidFill>
                <a:effectLst/>
                <a:latin typeface="+mn-lt"/>
                <a:ea typeface="MS PGothic" panose="020B0600070205080204" pitchFamily="34" charset="-128"/>
                <a:cs typeface="+mn-cs"/>
              </a:rPr>
              <a:t>  </a:t>
            </a:r>
            <a:endParaRPr lang="nl-NL" sz="1200" b="1" kern="1200" dirty="0">
              <a:solidFill>
                <a:schemeClr val="tx1"/>
              </a:solidFill>
              <a:effectLst/>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200" b="1" kern="1200" dirty="0">
                <a:solidFill>
                  <a:schemeClr val="tx1"/>
                </a:solidFill>
                <a:effectLst/>
                <a:latin typeface="+mn-lt"/>
                <a:ea typeface="MS PGothic" panose="020B0600070205080204" pitchFamily="34" charset="-128"/>
                <a:cs typeface="+mn-cs"/>
              </a:rPr>
              <a:t>Omgevingsklachten  </a:t>
            </a:r>
            <a:br>
              <a:rPr lang="nl-NL" sz="1200" b="1" kern="1200" dirty="0">
                <a:solidFill>
                  <a:schemeClr val="tx1"/>
                </a:solidFill>
                <a:effectLst/>
                <a:latin typeface="+mn-lt"/>
                <a:ea typeface="MS PGothic" panose="020B0600070205080204" pitchFamily="34" charset="-128"/>
                <a:cs typeface="+mn-cs"/>
              </a:rPr>
            </a:br>
            <a:endParaRPr lang="nl-NL" sz="1200" b="1" kern="1200" dirty="0">
              <a:solidFill>
                <a:schemeClr val="tx1"/>
              </a:solidFill>
              <a:effectLst/>
              <a:latin typeface="+mn-lt"/>
              <a:ea typeface="MS PGothic" panose="020B0600070205080204" pitchFamily="34" charset="-128"/>
              <a:cs typeface="+mn-cs"/>
            </a:endParaRPr>
          </a:p>
          <a:p>
            <a:pPr marL="171450" indent="-171450">
              <a:buFont typeface="Arial" panose="020B0604020202020204" pitchFamily="34" charset="0"/>
              <a:buChar char="•"/>
            </a:pPr>
            <a:r>
              <a:rPr lang="nl-NL" sz="1200" b="0" kern="1200" dirty="0">
                <a:solidFill>
                  <a:schemeClr val="tx1"/>
                </a:solidFill>
                <a:effectLst/>
                <a:latin typeface="+mn-lt"/>
                <a:ea typeface="MS PGothic" panose="020B0600070205080204" pitchFamily="34" charset="-128"/>
                <a:cs typeface="+mn-cs"/>
              </a:rPr>
              <a:t>Totaal aantal klachten: 390 </a:t>
            </a:r>
            <a:br>
              <a:rPr lang="nl-NL" sz="1200" b="0" kern="1200" dirty="0">
                <a:solidFill>
                  <a:schemeClr val="tx1"/>
                </a:solidFill>
                <a:effectLst/>
                <a:latin typeface="+mn-lt"/>
                <a:ea typeface="MS PGothic" panose="020B0600070205080204" pitchFamily="34" charset="-128"/>
                <a:cs typeface="+mn-cs"/>
              </a:rPr>
            </a:br>
            <a:r>
              <a:rPr lang="nl-NL" sz="1200" b="0" kern="1200" dirty="0">
                <a:solidFill>
                  <a:schemeClr val="tx1"/>
                </a:solidFill>
                <a:effectLst/>
                <a:latin typeface="+mn-lt"/>
                <a:ea typeface="MS PGothic" panose="020B0600070205080204" pitchFamily="34" charset="-128"/>
                <a:cs typeface="+mn-cs"/>
              </a:rPr>
              <a:t>Stof: 253 geur: 115, geluid: 22</a:t>
            </a:r>
            <a:br>
              <a:rPr lang="nl-NL" sz="1200" b="0" kern="1200" dirty="0">
                <a:solidFill>
                  <a:schemeClr val="tx1"/>
                </a:solidFill>
                <a:effectLst/>
                <a:latin typeface="+mn-lt"/>
                <a:ea typeface="MS PGothic" panose="020B0600070205080204" pitchFamily="34" charset="-128"/>
                <a:cs typeface="+mn-cs"/>
              </a:rPr>
            </a:br>
            <a:endParaRPr lang="nl-NL" sz="1200" b="0" kern="1200" dirty="0">
              <a:solidFill>
                <a:schemeClr val="tx1"/>
              </a:solidFill>
              <a:effectLst/>
              <a:latin typeface="+mn-lt"/>
              <a:ea typeface="MS PGothic" panose="020B0600070205080204" pitchFamily="34" charset="-128"/>
              <a:cs typeface="+mn-cs"/>
            </a:endParaRPr>
          </a:p>
          <a:p>
            <a:r>
              <a:rPr lang="nl-NL" sz="1200" b="1" kern="1200" dirty="0">
                <a:solidFill>
                  <a:schemeClr val="tx1"/>
                </a:solidFill>
                <a:effectLst/>
                <a:latin typeface="+mn-lt"/>
                <a:ea typeface="MS PGothic" panose="020B0600070205080204" pitchFamily="34" charset="-128"/>
                <a:cs typeface="+mn-cs"/>
              </a:rPr>
              <a:t>23 juli: 20 klachten binnengekomen over stofoverlast</a:t>
            </a: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Ging om verwaaid omgevingsstof, zand, slakdeeltjes en zwarte deeltjes. </a:t>
            </a:r>
          </a:p>
          <a:p>
            <a:pPr marL="171450" lvl="0" indent="-171450">
              <a:buFont typeface="Arial" panose="020B0604020202020204" pitchFamily="34" charset="0"/>
              <a:buChar char="•"/>
            </a:pPr>
            <a:r>
              <a:rPr lang="nl-NL" dirty="0"/>
              <a:t>Uit nader onderzoek naar de samenstelling van het stofmonster blijkt dat stof uit het monster uit de volgende onderdelen bestaat: converterslak, koolstofdeeltjes (houtskool, tuinaarde, steenkool, klei), omgevingsstof (kwarts, klei, zeezout), slakdeeltjes (hoogovenslak en </a:t>
            </a:r>
            <a:r>
              <a:rPr lang="nl-NL" dirty="0" err="1"/>
              <a:t>panslak</a:t>
            </a:r>
            <a:r>
              <a:rPr lang="nl-NL" dirty="0"/>
              <a:t>). Er is geen grafiet aangetroffen in de geanalyseerde beelden.</a:t>
            </a:r>
            <a:endParaRPr lang="nl-NL" sz="1200" kern="1200" dirty="0">
              <a:solidFill>
                <a:schemeClr val="tx1"/>
              </a:solidFill>
              <a:effectLst/>
              <a:latin typeface="+mn-lt"/>
              <a:ea typeface="MS PGothic" panose="020B0600070205080204" pitchFamily="34" charset="-128"/>
              <a:cs typeface="+mn-cs"/>
            </a:endParaRPr>
          </a:p>
          <a:p>
            <a:pPr marL="171450" lvl="0" indent="-171450">
              <a:buFont typeface="Arial" panose="020B0604020202020204" pitchFamily="34" charset="0"/>
              <a:buChar char="•"/>
            </a:pPr>
            <a:r>
              <a:rPr lang="nl-NL" sz="1200" kern="1200" dirty="0">
                <a:solidFill>
                  <a:schemeClr val="tx1"/>
                </a:solidFill>
                <a:effectLst/>
                <a:latin typeface="+mn-lt"/>
                <a:ea typeface="MS PGothic" panose="020B0600070205080204" pitchFamily="34" charset="-128"/>
                <a:cs typeface="+mn-cs"/>
              </a:rPr>
              <a:t>Dit incident heeft opnieuw tot media-aandacht geleid</a:t>
            </a:r>
            <a:br>
              <a:rPr lang="nl-NL" sz="1200" kern="1200" dirty="0">
                <a:solidFill>
                  <a:schemeClr val="tx1"/>
                </a:solidFill>
                <a:effectLst/>
                <a:latin typeface="+mn-lt"/>
                <a:ea typeface="MS PGothic" panose="020B0600070205080204" pitchFamily="34" charset="-128"/>
                <a:cs typeface="+mn-cs"/>
              </a:rPr>
            </a:br>
            <a:endParaRPr lang="nl-NL" sz="1200" b="0" kern="1200" dirty="0">
              <a:solidFill>
                <a:schemeClr val="tx1"/>
              </a:solidFill>
              <a:effectLst/>
              <a:latin typeface="+mn-lt"/>
              <a:ea typeface="MS PGothic" panose="020B0600070205080204" pitchFamily="34" charset="-128"/>
              <a:cs typeface="+mn-cs"/>
            </a:endParaRPr>
          </a:p>
          <a:p>
            <a:r>
              <a:rPr lang="nl-NL" b="1" dirty="0"/>
              <a:t>30 juli: </a:t>
            </a:r>
          </a:p>
          <a:p>
            <a:r>
              <a:rPr lang="nl-NL" dirty="0"/>
              <a:t>In 2018 en 2019 heeft het RIVM bewonersvragen over luchtkwaliteit en gezondheid in de IJmond verzameld. Samen met de GGD hebben ze de antwoorden op die vragen op 30 juli op hun website gepubliceerd. </a:t>
            </a:r>
          </a:p>
          <a:p>
            <a:pPr marL="0" indent="0">
              <a:buFont typeface="Arial" panose="020B0604020202020204" pitchFamily="34" charset="0"/>
              <a:buNone/>
            </a:pPr>
            <a:endParaRPr lang="nl-NL" sz="1200" b="1" kern="1200" dirty="0">
              <a:solidFill>
                <a:schemeClr val="tx1"/>
              </a:solidFill>
              <a:effectLst/>
              <a:latin typeface="+mn-lt"/>
              <a:ea typeface="MS PGothic" panose="020B0600070205080204" pitchFamily="34" charset="-128"/>
              <a:cs typeface="+mn-cs"/>
            </a:endParaRPr>
          </a:p>
          <a:p>
            <a:pPr marL="0" indent="0">
              <a:buFont typeface="Arial" panose="020B0604020202020204" pitchFamily="34" charset="0"/>
              <a:buNone/>
            </a:pPr>
            <a:r>
              <a:rPr lang="nl-NL" sz="1200" b="1" kern="1200" dirty="0">
                <a:solidFill>
                  <a:schemeClr val="tx1"/>
                </a:solidFill>
                <a:effectLst/>
                <a:latin typeface="+mn-lt"/>
                <a:ea typeface="MS PGothic" panose="020B0600070205080204" pitchFamily="34" charset="-128"/>
                <a:cs typeface="+mn-cs"/>
              </a:rPr>
              <a:t>Aanwezigheid juli: 95,8%  </a:t>
            </a:r>
          </a:p>
          <a:p>
            <a:pPr marL="171450" indent="-171450">
              <a:buFont typeface="Arial" panose="020B0604020202020204" pitchFamily="34" charset="0"/>
              <a:buChar char="•"/>
            </a:pPr>
            <a:r>
              <a:rPr lang="nl-NL" sz="1200" kern="1200" baseline="0" dirty="0">
                <a:solidFill>
                  <a:schemeClr val="tx1"/>
                </a:solidFill>
                <a:effectLst/>
                <a:latin typeface="+mn-lt"/>
                <a:ea typeface="MS PGothic" panose="020B0600070205080204" pitchFamily="34" charset="-128"/>
                <a:cs typeface="+mn-cs"/>
              </a:rPr>
              <a:t>Het ziekteverzuim in juli was 4,2% dat is 0,2% hoger dan het ziekteverzuim in juni 2019 en 0,2% hoger dan het ziekteverzuimpercentage van juli 2018. </a:t>
            </a:r>
          </a:p>
          <a:p>
            <a:pPr marL="171450" lvl="0" indent="-171450">
              <a:buFont typeface="Arial" panose="020B0604020202020204" pitchFamily="34" charset="0"/>
              <a:buChar char="•"/>
            </a:pPr>
            <a:r>
              <a:rPr lang="nl-NL" sz="1200" kern="1200" baseline="0" dirty="0">
                <a:solidFill>
                  <a:schemeClr val="tx1"/>
                </a:solidFill>
                <a:effectLst/>
                <a:latin typeface="+mn-lt"/>
                <a:ea typeface="MS PGothic" panose="020B0600070205080204" pitchFamily="34" charset="-128"/>
                <a:cs typeface="+mn-cs"/>
              </a:rPr>
              <a:t>Het twaalf maand gemiddelde staat nu op 4,8% verzuim, dus 95,2% aanwezigheid.</a:t>
            </a:r>
          </a:p>
          <a:p>
            <a:pPr marL="0" lvl="0" indent="0">
              <a:buFont typeface="Arial" panose="020B0604020202020204" pitchFamily="34" charset="0"/>
              <a:buNone/>
            </a:pPr>
            <a:endParaRPr lang="nl-NL" sz="1200" kern="1200" dirty="0">
              <a:solidFill>
                <a:schemeClr val="tx1"/>
              </a:solidFill>
              <a:effectLst/>
              <a:latin typeface="+mn-lt"/>
              <a:ea typeface="MS PGothic"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sz="1100" kern="1200" dirty="0">
              <a:solidFill>
                <a:schemeClr val="tx1"/>
              </a:solidFill>
              <a:effectLst/>
              <a:latin typeface="+mn-lt"/>
              <a:ea typeface="MS PGothic" panose="020B0600070205080204" pitchFamily="34" charset="-128"/>
              <a:cs typeface="+mn-cs"/>
            </a:endParaRPr>
          </a:p>
        </p:txBody>
      </p:sp>
    </p:spTree>
    <p:extLst>
      <p:ext uri="{BB962C8B-B14F-4D97-AF65-F5344CB8AC3E}">
        <p14:creationId xmlns="" xmlns:p14="http://schemas.microsoft.com/office/powerpoint/2010/main" val="266302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C1AECD2F-161D-4C85-A7DC-CAA5E8068EF5}" type="datetimeFigureOut">
              <a:rPr lang="nl-NL" smtClean="0"/>
              <a:pPr/>
              <a:t>2-9-2019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1AECD2F-161D-4C85-A7DC-CAA5E8068EF5}" type="datetimeFigureOut">
              <a:rPr lang="nl-NL" smtClean="0"/>
              <a:pPr/>
              <a:t>2-9-2019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1AECD2F-161D-4C85-A7DC-CAA5E8068EF5}" type="datetimeFigureOut">
              <a:rPr lang="nl-NL" smtClean="0"/>
              <a:pPr/>
              <a:t>2-9-2019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dia">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eldia">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 image / 75% text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2"/>
                </a:solidFill>
              </a:defRPr>
            </a:lvl1pPr>
          </a:lstStyle>
          <a:p>
            <a:r>
              <a:rPr lang="en-GB" dirty="0"/>
              <a:t>Click to edit title</a:t>
            </a:r>
          </a:p>
        </p:txBody>
      </p:sp>
      <p:sp>
        <p:nvSpPr>
          <p:cNvPr id="3" name="Tijdelijke aanduiding voor verticale tekst 2"/>
          <p:cNvSpPr>
            <a:spLocks noGrp="1"/>
          </p:cNvSpPr>
          <p:nvPr>
            <p:ph type="body" orient="vert" idx="1" hasCustomPrompt="1"/>
          </p:nvPr>
        </p:nvSpPr>
        <p:spPr>
          <a:xfrm>
            <a:off x="3419850" y="1586673"/>
            <a:ext cx="5302327" cy="4876823"/>
          </a:xfrm>
        </p:spPr>
        <p:txBody>
          <a:bodyPr vert="horz" tIns="108000" rIns="72000" bIns="72000"/>
          <a:lstStyle>
            <a:lvl1pPr>
              <a:defRPr/>
            </a:lvl1pPr>
            <a:lvl2pPr>
              <a:defRPr/>
            </a:lvl2pPr>
          </a:lstStyle>
          <a:p>
            <a:pPr lvl="0"/>
            <a:r>
              <a:rPr lang="en-GB" dirty="0"/>
              <a:t>Click to add text</a:t>
            </a:r>
          </a:p>
          <a:p>
            <a:pPr lvl="2"/>
            <a:r>
              <a:rPr lang="en-GB" dirty="0"/>
              <a:t>Third level</a:t>
            </a:r>
          </a:p>
          <a:p>
            <a:pPr lvl="3"/>
            <a:r>
              <a:rPr lang="en-GB" dirty="0"/>
              <a:t>Fourth level</a:t>
            </a:r>
          </a:p>
        </p:txBody>
      </p:sp>
      <p:sp>
        <p:nvSpPr>
          <p:cNvPr id="5" name="Tijdelijke aanduiding voor voettekst 4"/>
          <p:cNvSpPr>
            <a:spLocks noGrp="1"/>
          </p:cNvSpPr>
          <p:nvPr>
            <p:ph type="ftr" sz="quarter" idx="11"/>
          </p:nvPr>
        </p:nvSpPr>
        <p:spPr/>
        <p:txBody>
          <a:bodyPr/>
          <a:lstStyle/>
          <a:p>
            <a:r>
              <a:rPr lang="en-US"/>
              <a:t>Performance Update | March 2018 performance</a:t>
            </a:r>
            <a:endParaRPr lang="en-GB" dirty="0"/>
          </a:p>
        </p:txBody>
      </p:sp>
      <p:sp>
        <p:nvSpPr>
          <p:cNvPr id="6" name="Tijdelijke aanduiding voor dianummer 5"/>
          <p:cNvSpPr>
            <a:spLocks noGrp="1"/>
          </p:cNvSpPr>
          <p:nvPr>
            <p:ph type="sldNum" sz="quarter" idx="12"/>
          </p:nvPr>
        </p:nvSpPr>
        <p:spPr/>
        <p:txBody>
          <a:bodyPr/>
          <a:lstStyle/>
          <a:p>
            <a:fld id="{71F61DF0-078F-4286-9355-A91B2CE6AC56}" type="slidenum">
              <a:rPr lang="en-GB" smtClean="0"/>
              <a:pPr/>
              <a:t>‹nr.›</a:t>
            </a:fld>
            <a:endParaRPr lang="en-GB" dirty="0"/>
          </a:p>
        </p:txBody>
      </p:sp>
      <p:sp>
        <p:nvSpPr>
          <p:cNvPr id="14" name="Tijdelijke aanduiding voor afbeelding 7"/>
          <p:cNvSpPr>
            <a:spLocks noGrp="1"/>
          </p:cNvSpPr>
          <p:nvPr>
            <p:ph type="pic" sz="quarter" idx="13" hasCustomPrompt="1"/>
          </p:nvPr>
        </p:nvSpPr>
        <p:spPr>
          <a:xfrm>
            <a:off x="405673" y="1210970"/>
            <a:ext cx="2798175" cy="5232860"/>
          </a:xfrm>
          <a:solidFill>
            <a:schemeClr val="bg1"/>
          </a:solidFill>
        </p:spPr>
        <p:txBody>
          <a:bodyPr anchor="ctr"/>
          <a:lstStyle>
            <a:lvl1pPr marL="0" indent="0" algn="ctr">
              <a:lnSpc>
                <a:spcPct val="150000"/>
              </a:lnSpc>
              <a:buNone/>
              <a:defRPr>
                <a:solidFill>
                  <a:schemeClr val="tx2"/>
                </a:solidFill>
              </a:defRPr>
            </a:lvl1pPr>
          </a:lstStyle>
          <a:p>
            <a:r>
              <a:rPr lang="en-GB" dirty="0"/>
              <a:t>Click here to </a:t>
            </a:r>
            <a:br>
              <a:rPr lang="en-GB" dirty="0"/>
            </a:br>
            <a:r>
              <a:rPr lang="en-GB" dirty="0"/>
              <a:t>insert a picture</a:t>
            </a:r>
          </a:p>
        </p:txBody>
      </p:sp>
      <p:sp>
        <p:nvSpPr>
          <p:cNvPr id="15" name="Tekstvak 14"/>
          <p:cNvSpPr txBox="1"/>
          <p:nvPr userDrawn="1"/>
        </p:nvSpPr>
        <p:spPr>
          <a:xfrm>
            <a:off x="-85056" y="-262268"/>
            <a:ext cx="1566530" cy="246221"/>
          </a:xfrm>
          <a:prstGeom prst="rect">
            <a:avLst/>
          </a:prstGeom>
          <a:noFill/>
        </p:spPr>
        <p:txBody>
          <a:bodyPr wrap="square" rtlCol="0">
            <a:spAutoFit/>
          </a:bodyPr>
          <a:lstStyle>
            <a:defPPr>
              <a:defRPr lang="nl-NL"/>
            </a:defPPr>
            <a:lvl1pPr>
              <a:defRPr sz="1000" b="1">
                <a:solidFill>
                  <a:schemeClr val="accent3"/>
                </a:solidFill>
              </a:defRPr>
            </a:lvl1pPr>
          </a:lstStyle>
          <a:p>
            <a:pPr lvl="0"/>
            <a:r>
              <a:rPr lang="en-GB" sz="1000" dirty="0">
                <a:solidFill>
                  <a:schemeClr val="tx2"/>
                </a:solidFill>
              </a:rPr>
              <a:t>75% text / 25% image</a:t>
            </a:r>
          </a:p>
        </p:txBody>
      </p:sp>
      <p:sp>
        <p:nvSpPr>
          <p:cNvPr id="73" name="Tijdelijke aanduiding voor verticale tekst 2"/>
          <p:cNvSpPr>
            <a:spLocks noGrp="1"/>
          </p:cNvSpPr>
          <p:nvPr>
            <p:ph type="body" orient="vert" idx="14" hasCustomPrompt="1"/>
          </p:nvPr>
        </p:nvSpPr>
        <p:spPr>
          <a:xfrm>
            <a:off x="3419849" y="1208261"/>
            <a:ext cx="5303527" cy="369741"/>
          </a:xfrm>
          <a:solidFill>
            <a:schemeClr val="accent1"/>
          </a:solidFill>
        </p:spPr>
        <p:txBody>
          <a:bodyPr vert="horz" wrap="none" lIns="180000" tIns="72000" rIns="216000" anchor="ctr"/>
          <a:lstStyle>
            <a:lvl1pPr marL="0" indent="0">
              <a:buNone/>
              <a:defRPr b="1">
                <a:solidFill>
                  <a:schemeClr val="bg1"/>
                </a:solidFill>
              </a:defRPr>
            </a:lvl1pPr>
            <a:lvl3pPr>
              <a:defRPr/>
            </a:lvl3pPr>
            <a:lvl4pPr>
              <a:defRPr baseline="0"/>
            </a:lvl4pPr>
          </a:lstStyle>
          <a:p>
            <a:pPr lvl="0"/>
            <a:r>
              <a:rPr lang="en-GB" dirty="0"/>
              <a:t>Click to add text</a:t>
            </a:r>
          </a:p>
        </p:txBody>
      </p:sp>
    </p:spTree>
    <p:extLst>
      <p:ext uri="{BB962C8B-B14F-4D97-AF65-F5344CB8AC3E}">
        <p14:creationId xmlns="" xmlns:p14="http://schemas.microsoft.com/office/powerpoint/2010/main" val="19828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1AECD2F-161D-4C85-A7DC-CAA5E8068EF5}" type="datetimeFigureOut">
              <a:rPr lang="nl-NL" smtClean="0"/>
              <a:pPr/>
              <a:t>2-9-2019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1AECD2F-161D-4C85-A7DC-CAA5E8068EF5}" type="datetimeFigureOut">
              <a:rPr lang="nl-NL" smtClean="0"/>
              <a:pPr/>
              <a:t>2-9-2019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1AECD2F-161D-4C85-A7DC-CAA5E8068EF5}" type="datetimeFigureOut">
              <a:rPr lang="nl-NL" smtClean="0"/>
              <a:pPr/>
              <a:t>2-9-2019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1AECD2F-161D-4C85-A7DC-CAA5E8068EF5}" type="datetimeFigureOut">
              <a:rPr lang="nl-NL" smtClean="0"/>
              <a:pPr/>
              <a:t>2-9-2019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1AECD2F-161D-4C85-A7DC-CAA5E8068EF5}" type="datetimeFigureOut">
              <a:rPr lang="nl-NL" smtClean="0"/>
              <a:pPr/>
              <a:t>2-9-2019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1AECD2F-161D-4C85-A7DC-CAA5E8068EF5}" type="datetimeFigureOut">
              <a:rPr lang="nl-NL" smtClean="0"/>
              <a:pPr/>
              <a:t>2-9-2019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1AECD2F-161D-4C85-A7DC-CAA5E8068EF5}" type="datetimeFigureOut">
              <a:rPr lang="nl-NL" smtClean="0"/>
              <a:pPr/>
              <a:t>2-9-2019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1AECD2F-161D-4C85-A7DC-CAA5E8068EF5}" type="datetimeFigureOut">
              <a:rPr lang="nl-NL" smtClean="0"/>
              <a:pPr/>
              <a:t>2-9-2019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D656EC-430E-4262-9C71-62FE590A128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ECD2F-161D-4C85-A7DC-CAA5E8068EF5}" type="datetimeFigureOut">
              <a:rPr lang="nl-NL" smtClean="0"/>
              <a:pPr/>
              <a:t>2-9-2019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656EC-430E-4262-9C71-62FE590A128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2.bin"/><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2.xml"/><Relationship Id="rId7"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1.jpeg"/><Relationship Id="rId4" Type="http://schemas.openxmlformats.org/officeDocument/2006/relationships/image" Target="../media/image20.emf"/><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3.xml"/><Relationship Id="rId7"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5.jpeg"/><Relationship Id="rId5" Type="http://schemas.openxmlformats.org/officeDocument/2006/relationships/oleObject" Target="../embeddings/oleObject5.bin"/><Relationship Id="rId4" Type="http://schemas.openxmlformats.org/officeDocument/2006/relationships/image" Target="../media/image24.emf"/><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4.xml"/><Relationship Id="rId7" Type="http://schemas.openxmlformats.org/officeDocument/2006/relationships/image" Target="../media/image30.jpeg"/><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3" cstate="print"/>
          <a:srcRect/>
          <a:stretch>
            <a:fillRect/>
          </a:stretch>
        </p:blipFill>
        <p:spPr bwMode="auto">
          <a:xfrm>
            <a:off x="6686697" y="633413"/>
            <a:ext cx="1998516" cy="1787475"/>
          </a:xfrm>
          <a:prstGeom prst="rect">
            <a:avLst/>
          </a:prstGeom>
          <a:noFill/>
          <a:ln w="19050" algn="ctr">
            <a:noFill/>
            <a:miter lim="800000"/>
            <a:headEnd/>
            <a:tailEnd/>
          </a:ln>
        </p:spPr>
      </p:pic>
      <p:sp>
        <p:nvSpPr>
          <p:cNvPr id="7" name="Titel 1"/>
          <p:cNvSpPr>
            <a:spLocks noGrp="1"/>
          </p:cNvSpPr>
          <p:nvPr>
            <p:ph type="ctrTitle" idx="4294967295"/>
          </p:nvPr>
        </p:nvSpPr>
        <p:spPr>
          <a:xfrm>
            <a:off x="0" y="2708920"/>
            <a:ext cx="8332788" cy="3095625"/>
          </a:xfrm>
        </p:spPr>
        <p:txBody>
          <a:bodyPr/>
          <a:lstStyle/>
          <a:p>
            <a:pPr>
              <a:defRPr/>
            </a:pPr>
            <a:r>
              <a:rPr lang="nl-NL" sz="3600" b="1" dirty="0" smtClean="0">
                <a:solidFill>
                  <a:schemeClr val="accent1"/>
                </a:solidFill>
                <a:latin typeface="Arial" pitchFamily="34" charset="0"/>
                <a:cs typeface="Arial" pitchFamily="34" charset="0"/>
              </a:rPr>
              <a:t>LEDENVERGADERING VPIJ</a:t>
            </a:r>
            <a:br>
              <a:rPr lang="nl-NL" sz="3600" b="1" dirty="0" smtClean="0">
                <a:solidFill>
                  <a:schemeClr val="accent1"/>
                </a:solidFill>
                <a:latin typeface="Arial" pitchFamily="34" charset="0"/>
                <a:cs typeface="Arial" pitchFamily="34" charset="0"/>
              </a:rPr>
            </a:br>
            <a:r>
              <a:rPr lang="nl-NL" sz="3200" b="1" dirty="0" smtClean="0"/>
              <a:t/>
            </a:r>
            <a:br>
              <a:rPr lang="nl-NL" sz="3200" b="1" dirty="0" smtClean="0"/>
            </a:br>
            <a:r>
              <a:rPr lang="nl-NL" sz="1800" b="1" dirty="0" smtClean="0"/>
              <a:t>3 september 2019</a:t>
            </a:r>
            <a:r>
              <a:rPr lang="nl-NL" sz="3200" b="1" dirty="0" smtClean="0"/>
              <a:t/>
            </a:r>
            <a:br>
              <a:rPr lang="nl-NL" sz="3200" b="1" dirty="0" smtClean="0"/>
            </a:br>
            <a:r>
              <a:rPr lang="nl-NL" sz="2800" dirty="0"/>
              <a:t/>
            </a:r>
            <a:br>
              <a:rPr lang="nl-NL" sz="2800" dirty="0"/>
            </a:br>
            <a:r>
              <a:rPr lang="nl-NL" sz="3600" dirty="0" smtClean="0">
                <a:solidFill>
                  <a:schemeClr val="accent1">
                    <a:lumMod val="90000"/>
                    <a:lumOff val="10000"/>
                  </a:schemeClr>
                </a:solidFill>
              </a:rPr>
              <a:t/>
            </a:r>
            <a:br>
              <a:rPr lang="nl-NL" sz="3600" dirty="0" smtClean="0">
                <a:solidFill>
                  <a:schemeClr val="accent1">
                    <a:lumMod val="90000"/>
                    <a:lumOff val="10000"/>
                  </a:schemeClr>
                </a:solidFill>
              </a:rPr>
            </a:br>
            <a:endParaRPr lang="nl-NL" sz="3600" dirty="0">
              <a:solidFill>
                <a:schemeClr val="accent1">
                  <a:lumMod val="90000"/>
                  <a:lumOff val="10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srcRect/>
          <a:stretch>
            <a:fillRect/>
          </a:stretch>
        </p:blipFill>
        <p:spPr bwMode="auto">
          <a:xfrm>
            <a:off x="7104063" y="1119188"/>
            <a:ext cx="1581150" cy="1414462"/>
          </a:xfrm>
          <a:prstGeom prst="rect">
            <a:avLst/>
          </a:prstGeom>
          <a:noFill/>
          <a:ln w="19050" algn="ctr">
            <a:noFill/>
            <a:miter lim="800000"/>
            <a:headEnd/>
            <a:tailEnd/>
          </a:ln>
        </p:spPr>
      </p:pic>
      <p:sp>
        <p:nvSpPr>
          <p:cNvPr id="7" name="Titel 1">
            <a:extLst>
              <a:ext uri="{FF2B5EF4-FFF2-40B4-BE49-F238E27FC236}"/>
            </a:extLst>
          </p:cNvPr>
          <p:cNvSpPr>
            <a:spLocks noGrp="1"/>
          </p:cNvSpPr>
          <p:nvPr>
            <p:ph type="ctrTitle" idx="4294967295"/>
          </p:nvPr>
        </p:nvSpPr>
        <p:spPr>
          <a:xfrm>
            <a:off x="539552" y="2852936"/>
            <a:ext cx="6552728" cy="1228080"/>
          </a:xfrm>
        </p:spPr>
        <p:txBody>
          <a:bodyPr>
            <a:normAutofit/>
          </a:bodyPr>
          <a:lstStyle/>
          <a:p>
            <a:pPr>
              <a:defRPr/>
            </a:pPr>
            <a:r>
              <a:rPr lang="nl-NL" sz="4000" b="1" dirty="0" smtClean="0">
                <a:solidFill>
                  <a:schemeClr val="accent1"/>
                </a:solidFill>
                <a:latin typeface="Arial" pitchFamily="34" charset="0"/>
                <a:cs typeface="Arial" pitchFamily="34" charset="0"/>
              </a:rPr>
              <a:t>DASHBOARD</a:t>
            </a:r>
            <a:r>
              <a:rPr lang="nl-NL" sz="4000" dirty="0" smtClean="0"/>
              <a:t> </a:t>
            </a:r>
            <a:endParaRPr lang="nl-NL" sz="3600" dirty="0">
              <a:solidFill>
                <a:schemeClr val="accent1">
                  <a:lumMod val="90000"/>
                  <a:lumOff val="10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593975" y="1420813"/>
            <a:ext cx="2867025" cy="1274762"/>
            <a:chOff x="179512" y="980728"/>
            <a:chExt cx="2865910" cy="1274919"/>
          </a:xfrm>
        </p:grpSpPr>
        <p:pic>
          <p:nvPicPr>
            <p:cNvPr id="9232" name="Picture 7"/>
            <p:cNvPicPr>
              <a:picLocks noChangeAspect="1"/>
            </p:cNvPicPr>
            <p:nvPr/>
          </p:nvPicPr>
          <p:blipFill>
            <a:blip r:embed="rId2" cstate="print"/>
            <a:srcRect l="3383" r="2441"/>
            <a:stretch>
              <a:fillRect/>
            </a:stretch>
          </p:blipFill>
          <p:spPr bwMode="auto">
            <a:xfrm>
              <a:off x="179512" y="980728"/>
              <a:ext cx="2856411" cy="1274919"/>
            </a:xfrm>
            <a:prstGeom prst="rect">
              <a:avLst/>
            </a:prstGeom>
            <a:noFill/>
            <a:ln w="22225">
              <a:solidFill>
                <a:srgbClr val="3D7EDB"/>
              </a:solidFill>
              <a:miter lim="800000"/>
              <a:headEnd/>
              <a:tailEnd/>
            </a:ln>
          </p:spPr>
        </p:pic>
        <p:sp>
          <p:nvSpPr>
            <p:cNvPr id="9" name="TextBox 8"/>
            <p:cNvSpPr txBox="1"/>
            <p:nvPr/>
          </p:nvSpPr>
          <p:spPr>
            <a:xfrm>
              <a:off x="1869542" y="1904767"/>
              <a:ext cx="425285" cy="308013"/>
            </a:xfrm>
            <a:prstGeom prst="rect">
              <a:avLst/>
            </a:prstGeom>
            <a:solidFill>
              <a:schemeClr val="tx1">
                <a:lumMod val="85000"/>
                <a:lumOff val="15000"/>
              </a:schemeClr>
            </a:solidFill>
          </p:spPr>
          <p:txBody>
            <a:bodyPr lIns="36000" tIns="0" rIns="36000" bIns="0">
              <a:spAutoFit/>
            </a:bodyPr>
            <a:lstStyle/>
            <a:p>
              <a:pPr algn="r">
                <a:defRPr/>
              </a:pPr>
              <a:r>
                <a:rPr lang="nl-N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10</a:t>
              </a:r>
              <a:endPar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347194" y="1904767"/>
              <a:ext cx="698228" cy="308013"/>
            </a:xfrm>
            <a:prstGeom prst="rect">
              <a:avLst/>
            </a:prstGeom>
            <a:solidFill>
              <a:schemeClr val="tx1">
                <a:lumMod val="85000"/>
                <a:lumOff val="15000"/>
              </a:schemeClr>
            </a:solidFill>
          </p:spPr>
          <p:txBody>
            <a:bodyPr lIns="36000" tIns="0" rIns="36000" bIns="0">
              <a:spAutoFit/>
            </a:bodyPr>
            <a:lstStyle/>
            <a:p>
              <a:pPr>
                <a:defRPr/>
              </a:pPr>
              <a:r>
                <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nl-N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8</a:t>
              </a:r>
              <a:endPar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235" name="TextBox 10"/>
            <p:cNvSpPr txBox="1">
              <a:spLocks noChangeArrowheads="1"/>
            </p:cNvSpPr>
            <p:nvPr/>
          </p:nvSpPr>
          <p:spPr bwMode="auto">
            <a:xfrm>
              <a:off x="606525" y="980728"/>
              <a:ext cx="1629219" cy="276999"/>
            </a:xfrm>
            <a:prstGeom prst="rect">
              <a:avLst/>
            </a:prstGeom>
            <a:solidFill>
              <a:srgbClr val="3D7EDB"/>
            </a:solidFill>
            <a:ln w="9525">
              <a:noFill/>
              <a:miter lim="800000"/>
              <a:headEnd/>
              <a:tailEnd/>
            </a:ln>
          </p:spPr>
          <p:txBody>
            <a:bodyPr wrap="none" lIns="36000" tIns="0" rIns="36000" bIns="0">
              <a:spAutoFit/>
            </a:bodyPr>
            <a:lstStyle/>
            <a:p>
              <a:r>
                <a:rPr lang="nl-NL" b="1">
                  <a:solidFill>
                    <a:schemeClr val="bg1"/>
                  </a:solidFill>
                  <a:latin typeface="Tahoma" pitchFamily="34" charset="0"/>
                  <a:cs typeface="Tahoma" pitchFamily="34" charset="0"/>
                </a:rPr>
                <a:t>  Eigen + Fa’s</a:t>
              </a:r>
            </a:p>
          </p:txBody>
        </p:sp>
      </p:grpSp>
      <p:grpSp>
        <p:nvGrpSpPr>
          <p:cNvPr id="3" name="Group 11"/>
          <p:cNvGrpSpPr>
            <a:grpSpLocks/>
          </p:cNvGrpSpPr>
          <p:nvPr/>
        </p:nvGrpSpPr>
        <p:grpSpPr bwMode="auto">
          <a:xfrm>
            <a:off x="2627313" y="3068638"/>
            <a:ext cx="2857500" cy="1274762"/>
            <a:chOff x="3155749" y="980728"/>
            <a:chExt cx="2856411" cy="1274919"/>
          </a:xfrm>
        </p:grpSpPr>
        <p:pic>
          <p:nvPicPr>
            <p:cNvPr id="9228" name="Picture 12"/>
            <p:cNvPicPr>
              <a:picLocks noChangeAspect="1"/>
            </p:cNvPicPr>
            <p:nvPr/>
          </p:nvPicPr>
          <p:blipFill>
            <a:blip r:embed="rId2" cstate="print"/>
            <a:srcRect l="3383" r="2441"/>
            <a:stretch>
              <a:fillRect/>
            </a:stretch>
          </p:blipFill>
          <p:spPr bwMode="auto">
            <a:xfrm>
              <a:off x="3155749" y="980728"/>
              <a:ext cx="2856411" cy="1274919"/>
            </a:xfrm>
            <a:prstGeom prst="rect">
              <a:avLst/>
            </a:prstGeom>
            <a:noFill/>
            <a:ln w="22225">
              <a:solidFill>
                <a:srgbClr val="3D7EDB"/>
              </a:solidFill>
              <a:miter lim="800000"/>
              <a:headEnd/>
              <a:tailEnd/>
            </a:ln>
          </p:spPr>
        </p:pic>
        <p:sp>
          <p:nvSpPr>
            <p:cNvPr id="16" name="TextBox 13"/>
            <p:cNvSpPr txBox="1"/>
            <p:nvPr/>
          </p:nvSpPr>
          <p:spPr>
            <a:xfrm>
              <a:off x="4845792" y="1904767"/>
              <a:ext cx="493525" cy="308013"/>
            </a:xfrm>
            <a:prstGeom prst="rect">
              <a:avLst/>
            </a:prstGeom>
            <a:solidFill>
              <a:schemeClr val="tx1">
                <a:lumMod val="85000"/>
                <a:lumOff val="15000"/>
              </a:schemeClr>
            </a:solidFill>
          </p:spPr>
          <p:txBody>
            <a:bodyPr lIns="36000" tIns="0" rIns="36000" bIns="0">
              <a:spAutoFit/>
            </a:bodyPr>
            <a:lstStyle/>
            <a:p>
              <a:pPr>
                <a:defRPr/>
              </a:pPr>
              <a:r>
                <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nl-N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6</a:t>
              </a:r>
              <a:endPar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4"/>
            <p:cNvSpPr txBox="1"/>
            <p:nvPr/>
          </p:nvSpPr>
          <p:spPr>
            <a:xfrm>
              <a:off x="5412314" y="1903179"/>
              <a:ext cx="585564" cy="306426"/>
            </a:xfrm>
            <a:prstGeom prst="rect">
              <a:avLst/>
            </a:prstGeom>
            <a:solidFill>
              <a:schemeClr val="tx1">
                <a:lumMod val="85000"/>
                <a:lumOff val="15000"/>
              </a:schemeClr>
            </a:solidFill>
          </p:spPr>
          <p:txBody>
            <a:bodyPr lIns="36000" tIns="0" rIns="36000" bIns="0">
              <a:spAutoFit/>
            </a:bodyPr>
            <a:lstStyle/>
            <a:p>
              <a:pPr>
                <a:defRPr/>
              </a:pPr>
              <a:r>
                <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nl-N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nl-N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8</a:t>
              </a:r>
              <a:endPar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231" name="TextBox 15"/>
            <p:cNvSpPr txBox="1">
              <a:spLocks noChangeArrowheads="1"/>
            </p:cNvSpPr>
            <p:nvPr/>
          </p:nvSpPr>
          <p:spPr bwMode="auto">
            <a:xfrm>
              <a:off x="3582762" y="980728"/>
              <a:ext cx="915883" cy="276999"/>
            </a:xfrm>
            <a:prstGeom prst="rect">
              <a:avLst/>
            </a:prstGeom>
            <a:solidFill>
              <a:srgbClr val="3D7EDB"/>
            </a:solidFill>
            <a:ln w="9525">
              <a:noFill/>
              <a:miter lim="800000"/>
              <a:headEnd/>
              <a:tailEnd/>
            </a:ln>
          </p:spPr>
          <p:txBody>
            <a:bodyPr wrap="none" lIns="36000" tIns="0" rIns="36000" bIns="0">
              <a:spAutoFit/>
            </a:bodyPr>
            <a:lstStyle/>
            <a:p>
              <a:r>
                <a:rPr lang="nl-NL" b="1">
                  <a:solidFill>
                    <a:schemeClr val="bg1"/>
                  </a:solidFill>
                  <a:latin typeface="Tahoma" pitchFamily="34" charset="0"/>
                  <a:cs typeface="Tahoma" pitchFamily="34" charset="0"/>
                </a:rPr>
                <a:t>Firma’s</a:t>
              </a:r>
            </a:p>
          </p:txBody>
        </p:sp>
      </p:grpSp>
      <p:grpSp>
        <p:nvGrpSpPr>
          <p:cNvPr id="4" name="Group 16"/>
          <p:cNvGrpSpPr>
            <a:grpSpLocks/>
          </p:cNvGrpSpPr>
          <p:nvPr/>
        </p:nvGrpSpPr>
        <p:grpSpPr bwMode="auto">
          <a:xfrm>
            <a:off x="2700338" y="4868863"/>
            <a:ext cx="2855912" cy="1274762"/>
            <a:chOff x="6156176" y="980728"/>
            <a:chExt cx="2856411" cy="1274919"/>
          </a:xfrm>
        </p:grpSpPr>
        <p:pic>
          <p:nvPicPr>
            <p:cNvPr id="9224" name="Picture 17"/>
            <p:cNvPicPr>
              <a:picLocks noChangeAspect="1"/>
            </p:cNvPicPr>
            <p:nvPr/>
          </p:nvPicPr>
          <p:blipFill>
            <a:blip r:embed="rId2" cstate="print"/>
            <a:srcRect l="3383" r="2441"/>
            <a:stretch>
              <a:fillRect/>
            </a:stretch>
          </p:blipFill>
          <p:spPr bwMode="auto">
            <a:xfrm>
              <a:off x="6156176" y="980728"/>
              <a:ext cx="2856411" cy="1274919"/>
            </a:xfrm>
            <a:prstGeom prst="rect">
              <a:avLst/>
            </a:prstGeom>
            <a:noFill/>
            <a:ln w="22225">
              <a:solidFill>
                <a:srgbClr val="3D7EDB"/>
              </a:solidFill>
              <a:miter lim="800000"/>
              <a:headEnd/>
              <a:tailEnd/>
            </a:ln>
          </p:spPr>
        </p:pic>
        <p:sp>
          <p:nvSpPr>
            <p:cNvPr id="21" name="TextBox 18"/>
            <p:cNvSpPr txBox="1"/>
            <p:nvPr/>
          </p:nvSpPr>
          <p:spPr>
            <a:xfrm>
              <a:off x="7847158" y="1904767"/>
              <a:ext cx="462044" cy="308013"/>
            </a:xfrm>
            <a:prstGeom prst="rect">
              <a:avLst/>
            </a:prstGeom>
            <a:solidFill>
              <a:schemeClr val="tx1">
                <a:lumMod val="85000"/>
                <a:lumOff val="15000"/>
              </a:schemeClr>
            </a:solidFill>
          </p:spPr>
          <p:txBody>
            <a:bodyPr lIns="36000" tIns="0" rIns="36000" bIns="0">
              <a:spAutoFit/>
            </a:bodyPr>
            <a:lstStyle/>
            <a:p>
              <a:pPr>
                <a:defRPr/>
              </a:pPr>
              <a:r>
                <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nl-N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19"/>
            <p:cNvSpPr txBox="1"/>
            <p:nvPr/>
          </p:nvSpPr>
          <p:spPr>
            <a:xfrm>
              <a:off x="8396529" y="1904767"/>
              <a:ext cx="616058" cy="308013"/>
            </a:xfrm>
            <a:prstGeom prst="rect">
              <a:avLst/>
            </a:prstGeom>
            <a:solidFill>
              <a:schemeClr val="tx1">
                <a:lumMod val="85000"/>
                <a:lumOff val="15000"/>
              </a:schemeClr>
            </a:solidFill>
          </p:spPr>
          <p:txBody>
            <a:bodyPr lIns="36000" tIns="0" rIns="36000" bIns="0">
              <a:spAutoFit/>
            </a:bodyPr>
            <a:lstStyle/>
            <a:p>
              <a:pPr algn="ctr">
                <a:defRPr/>
              </a:pPr>
              <a:r>
                <a:rPr lang="nl-N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32</a:t>
              </a:r>
              <a:endParaRPr lang="nl-N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227" name="TextBox 20"/>
            <p:cNvSpPr txBox="1">
              <a:spLocks noChangeArrowheads="1"/>
            </p:cNvSpPr>
            <p:nvPr/>
          </p:nvSpPr>
          <p:spPr bwMode="auto">
            <a:xfrm>
              <a:off x="6583189" y="980728"/>
              <a:ext cx="1265337" cy="276999"/>
            </a:xfrm>
            <a:prstGeom prst="rect">
              <a:avLst/>
            </a:prstGeom>
            <a:solidFill>
              <a:srgbClr val="3D7EDB"/>
            </a:solidFill>
            <a:ln w="9525">
              <a:noFill/>
              <a:miter lim="800000"/>
              <a:headEnd/>
              <a:tailEnd/>
            </a:ln>
          </p:spPr>
          <p:txBody>
            <a:bodyPr wrap="none" lIns="36000" tIns="0" rIns="36000" bIns="0">
              <a:spAutoFit/>
            </a:bodyPr>
            <a:lstStyle/>
            <a:p>
              <a:r>
                <a:rPr lang="nl-NL" b="1">
                  <a:solidFill>
                    <a:schemeClr val="bg1"/>
                  </a:solidFill>
                  <a:latin typeface="Tahoma" pitchFamily="34" charset="0"/>
                  <a:cs typeface="Tahoma" pitchFamily="34" charset="0"/>
                </a:rPr>
                <a:t>  VPIJ Fa’s</a:t>
              </a:r>
            </a:p>
          </p:txBody>
        </p:sp>
      </p:grpSp>
      <p:sp>
        <p:nvSpPr>
          <p:cNvPr id="23" name="Tijdelijke aanduiding voor voettekst 4"/>
          <p:cNvSpPr>
            <a:spLocks noGrp="1"/>
          </p:cNvSpPr>
          <p:nvPr>
            <p:ph type="ftr" sz="quarter" idx="11"/>
          </p:nvPr>
        </p:nvSpPr>
        <p:spPr>
          <a:xfrm>
            <a:off x="395288" y="260648"/>
            <a:ext cx="3598862" cy="215900"/>
          </a:xfrm>
          <a:noFill/>
        </p:spPr>
        <p:txBody>
          <a:bodyPr/>
          <a:lstStyle/>
          <a:p>
            <a:r>
              <a:rPr lang="en-GB" altLang="nl-NL" smtClean="0">
                <a:latin typeface="Arial" pitchFamily="34" charset="0"/>
                <a:cs typeface="Arial" pitchFamily="34" charset="0"/>
              </a:rPr>
              <a:t>VeiligheidsPlatform IJmond</a:t>
            </a:r>
          </a:p>
        </p:txBody>
      </p:sp>
      <p:sp>
        <p:nvSpPr>
          <p:cNvPr id="24" name="Rechthoek 23"/>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25" name="Tijdelijke aanduiding voor voettekst 4"/>
          <p:cNvSpPr txBox="1">
            <a:spLocks/>
          </p:cNvSpPr>
          <p:nvPr/>
        </p:nvSpPr>
        <p:spPr bwMode="auto">
          <a:xfrm>
            <a:off x="481012" y="347961"/>
            <a:ext cx="5171107" cy="200719"/>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DASHBOARD </a:t>
            </a:r>
            <a:endParaRPr lang="en-GB" altLang="nl-NL" sz="1600" b="1" dirty="0">
              <a:solidFill>
                <a:schemeClr val="bg1"/>
              </a:solidFill>
              <a:latin typeface="Arial" pitchFamily="34" charset="0"/>
              <a:cs typeface="Arial" pitchFamily="34" charset="0"/>
            </a:endParaRPr>
          </a:p>
        </p:txBody>
      </p:sp>
      <p:pic>
        <p:nvPicPr>
          <p:cNvPr id="26" name="Picture 5"/>
          <p:cNvPicPr>
            <a:picLocks noChangeAspect="1" noChangeArrowheads="1"/>
          </p:cNvPicPr>
          <p:nvPr/>
        </p:nvPicPr>
        <p:blipFill>
          <a:blip r:embed="rId3" cstate="print"/>
          <a:srcRect/>
          <a:stretch>
            <a:fillRect/>
          </a:stretch>
        </p:blipFill>
        <p:spPr bwMode="auto">
          <a:xfrm>
            <a:off x="8255000" y="303511"/>
            <a:ext cx="407988" cy="368300"/>
          </a:xfrm>
          <a:prstGeom prst="rect">
            <a:avLst/>
          </a:prstGeom>
          <a:noFill/>
          <a:ln w="19050" algn="ctr">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06392" y="960500"/>
            <a:ext cx="8424936"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nl-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a:t>
            </a:r>
            <a:r>
              <a:rPr kumimoji="0" lang="nl-NL"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Tata</a:t>
            </a:r>
            <a:r>
              <a:rPr kumimoji="0" lang="nl-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doelstellingen voor het jaarplan 2019 / 2020 zijn:</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nl-NL" sz="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619250" algn="l"/>
              </a:tabLst>
            </a:pPr>
            <a:r>
              <a:rPr kumimoji="0" lang="nl-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Een LTIF van 0.6	(huidig is 1.3)</a:t>
            </a:r>
            <a:endParaRPr kumimoji="0" lang="nl-NL"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619250" algn="l"/>
              </a:tabLst>
            </a:pPr>
            <a:r>
              <a:rPr kumimoji="0" lang="nl-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Een RECF van 4.6	(huidig is 6.0)</a:t>
            </a:r>
            <a:endParaRPr kumimoji="0" lang="nl-NL"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nl-NL"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2" name="Picture 14"/>
          <p:cNvPicPr>
            <a:picLocks noChangeAspect="1" noChangeArrowheads="1"/>
          </p:cNvPicPr>
          <p:nvPr/>
        </p:nvPicPr>
        <p:blipFill>
          <a:blip r:embed="rId2" cstate="print"/>
          <a:srcRect/>
          <a:stretch>
            <a:fillRect/>
          </a:stretch>
        </p:blipFill>
        <p:spPr bwMode="auto">
          <a:xfrm>
            <a:off x="1331640" y="2348880"/>
            <a:ext cx="6768752" cy="4008445"/>
          </a:xfrm>
          <a:prstGeom prst="rect">
            <a:avLst/>
          </a:prstGeom>
          <a:noFill/>
          <a:ln w="9525">
            <a:noFill/>
            <a:miter lim="800000"/>
            <a:headEnd/>
            <a:tailEnd/>
          </a:ln>
          <a:effectLst/>
        </p:spPr>
      </p:pic>
      <p:sp>
        <p:nvSpPr>
          <p:cNvPr id="18" name="Tijdelijke aanduiding voor voettekst 4"/>
          <p:cNvSpPr>
            <a:spLocks noGrp="1"/>
          </p:cNvSpPr>
          <p:nvPr>
            <p:ph type="ftr" sz="quarter" idx="11"/>
          </p:nvPr>
        </p:nvSpPr>
        <p:spPr>
          <a:xfrm>
            <a:off x="395288" y="260648"/>
            <a:ext cx="3598862" cy="215900"/>
          </a:xfrm>
          <a:noFill/>
        </p:spPr>
        <p:txBody>
          <a:bodyPr/>
          <a:lstStyle/>
          <a:p>
            <a:r>
              <a:rPr lang="en-GB" altLang="nl-NL" smtClean="0">
                <a:latin typeface="Arial" pitchFamily="34" charset="0"/>
                <a:cs typeface="Arial" pitchFamily="34" charset="0"/>
              </a:rPr>
              <a:t>VeiligheidsPlatform IJmond</a:t>
            </a:r>
          </a:p>
        </p:txBody>
      </p:sp>
      <p:sp>
        <p:nvSpPr>
          <p:cNvPr id="19" name="Rechthoek 18"/>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20" name="Tijdelijke aanduiding voor voettekst 4"/>
          <p:cNvSpPr txBox="1">
            <a:spLocks/>
          </p:cNvSpPr>
          <p:nvPr/>
        </p:nvSpPr>
        <p:spPr bwMode="auto">
          <a:xfrm>
            <a:off x="481012" y="347961"/>
            <a:ext cx="5171107" cy="200719"/>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REALISATIE JAARPLAN-DOELSTELLINGEN TATA </a:t>
            </a:r>
            <a:endParaRPr lang="en-GB" altLang="nl-NL" sz="1600" b="1" dirty="0">
              <a:solidFill>
                <a:schemeClr val="bg1"/>
              </a:solidFill>
              <a:latin typeface="Arial" pitchFamily="34" charset="0"/>
              <a:cs typeface="Arial" pitchFamily="34" charset="0"/>
            </a:endParaRPr>
          </a:p>
        </p:txBody>
      </p:sp>
      <p:pic>
        <p:nvPicPr>
          <p:cNvPr id="21" name="Picture 5"/>
          <p:cNvPicPr>
            <a:picLocks noChangeAspect="1" noChangeArrowheads="1"/>
          </p:cNvPicPr>
          <p:nvPr/>
        </p:nvPicPr>
        <p:blipFill>
          <a:blip r:embed="rId3" cstate="print"/>
          <a:srcRect/>
          <a:stretch>
            <a:fillRect/>
          </a:stretch>
        </p:blipFill>
        <p:spPr bwMode="auto">
          <a:xfrm>
            <a:off x="8255000" y="303511"/>
            <a:ext cx="407988" cy="368300"/>
          </a:xfrm>
          <a:prstGeom prst="rect">
            <a:avLst/>
          </a:prstGeom>
          <a:noFill/>
          <a:ln w="19050" algn="ctr">
            <a:noFill/>
            <a:miter lim="800000"/>
            <a:headEnd/>
            <a:tailEnd/>
          </a:ln>
        </p:spPr>
      </p:pic>
      <p:sp>
        <p:nvSpPr>
          <p:cNvPr id="10" name="Tekstvak 9"/>
          <p:cNvSpPr txBox="1"/>
          <p:nvPr/>
        </p:nvSpPr>
        <p:spPr>
          <a:xfrm>
            <a:off x="2339752" y="2420888"/>
            <a:ext cx="4248472" cy="276999"/>
          </a:xfrm>
          <a:prstGeom prst="rect">
            <a:avLst/>
          </a:prstGeom>
          <a:solidFill>
            <a:schemeClr val="bg1"/>
          </a:solidFill>
        </p:spPr>
        <p:txBody>
          <a:bodyPr wrap="square" rtlCol="0">
            <a:spAutoFit/>
          </a:bodyPr>
          <a:lstStyle/>
          <a:p>
            <a:pPr algn="ctr"/>
            <a:r>
              <a:rPr lang="nl-NL" sz="1200" b="1" dirty="0" smtClean="0">
                <a:latin typeface="Arial" pitchFamily="34" charset="0"/>
                <a:cs typeface="Arial" pitchFamily="34" charset="0"/>
              </a:rPr>
              <a:t>Ongevallen </a:t>
            </a:r>
            <a:r>
              <a:rPr lang="nl-NL" sz="1200" b="1" dirty="0" err="1" smtClean="0">
                <a:latin typeface="Arial" pitchFamily="34" charset="0"/>
                <a:cs typeface="Arial" pitchFamily="34" charset="0"/>
              </a:rPr>
              <a:t>Tata</a:t>
            </a:r>
            <a:r>
              <a:rPr lang="nl-NL" sz="1200" b="1" dirty="0" smtClean="0">
                <a:latin typeface="Arial" pitchFamily="34" charset="0"/>
                <a:cs typeface="Arial" pitchFamily="34" charset="0"/>
              </a:rPr>
              <a:t> + contractors</a:t>
            </a:r>
            <a:endParaRPr lang="nl-NL"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23528" y="965340"/>
            <a:ext cx="709228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VPIJ doelstellingen voor het jaarplan 2019 / 2020 zijn: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435100" algn="l"/>
              </a:tabLst>
            </a:pPr>
            <a:r>
              <a:rPr kumimoji="0" lang="nl-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Een LTIF van 1.5	(huidig is 5)</a:t>
            </a:r>
            <a:endParaRPr kumimoji="0" lang="nl-NL"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435100" algn="l"/>
              </a:tabLst>
            </a:pPr>
            <a:r>
              <a:rPr kumimoji="0" lang="nl-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Een RECF van 7.5	(huidig is 13)</a:t>
            </a:r>
            <a:endParaRPr kumimoji="0" lang="nl-NL"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1435100" algn="l"/>
              </a:tabLst>
            </a:pPr>
            <a:r>
              <a:rPr kumimoji="0" lang="nl-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Een AIF van 30	(huidig is 47)</a:t>
            </a:r>
            <a:endParaRPr kumimoji="0" lang="nl-NL"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1187624" y="2420888"/>
            <a:ext cx="6840760" cy="4116239"/>
          </a:xfrm>
          <a:prstGeom prst="rect">
            <a:avLst/>
          </a:prstGeom>
          <a:noFill/>
          <a:ln w="9525">
            <a:solidFill>
              <a:schemeClr val="tx1"/>
            </a:solidFill>
            <a:miter lim="800000"/>
            <a:headEnd/>
            <a:tailEnd/>
          </a:ln>
          <a:effectLst/>
        </p:spPr>
      </p:pic>
      <p:sp>
        <p:nvSpPr>
          <p:cNvPr id="8" name="Tijdelijke aanduiding voor voettekst 4"/>
          <p:cNvSpPr>
            <a:spLocks noGrp="1"/>
          </p:cNvSpPr>
          <p:nvPr>
            <p:ph type="ftr" sz="quarter" idx="11"/>
          </p:nvPr>
        </p:nvSpPr>
        <p:spPr>
          <a:xfrm>
            <a:off x="395288" y="260648"/>
            <a:ext cx="3598862" cy="215900"/>
          </a:xfrm>
          <a:noFill/>
        </p:spPr>
        <p:txBody>
          <a:bodyPr/>
          <a:lstStyle/>
          <a:p>
            <a:r>
              <a:rPr lang="en-GB" altLang="nl-NL" smtClean="0">
                <a:latin typeface="Arial" pitchFamily="34" charset="0"/>
                <a:cs typeface="Arial" pitchFamily="34" charset="0"/>
              </a:rPr>
              <a:t>VeiligheidsPlatform IJmond</a:t>
            </a:r>
          </a:p>
        </p:txBody>
      </p:sp>
      <p:sp>
        <p:nvSpPr>
          <p:cNvPr id="9" name="Rechthoek 8"/>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0" name="Tijdelijke aanduiding voor voettekst 4"/>
          <p:cNvSpPr txBox="1">
            <a:spLocks/>
          </p:cNvSpPr>
          <p:nvPr/>
        </p:nvSpPr>
        <p:spPr bwMode="auto">
          <a:xfrm>
            <a:off x="481012" y="347960"/>
            <a:ext cx="7259340" cy="272728"/>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REALISATIE JAARPLAN-DOELSTELLINGEN VPIJ </a:t>
            </a:r>
            <a:endParaRPr lang="en-GB" altLang="nl-NL" sz="1600" b="1" dirty="0">
              <a:solidFill>
                <a:schemeClr val="bg1"/>
              </a:solidFill>
              <a:latin typeface="Arial" pitchFamily="34" charset="0"/>
              <a:cs typeface="Arial" pitchFamily="34" charset="0"/>
            </a:endParaRPr>
          </a:p>
        </p:txBody>
      </p:sp>
      <p:pic>
        <p:nvPicPr>
          <p:cNvPr id="11" name="Picture 5"/>
          <p:cNvPicPr>
            <a:picLocks noChangeAspect="1" noChangeArrowheads="1"/>
          </p:cNvPicPr>
          <p:nvPr/>
        </p:nvPicPr>
        <p:blipFill>
          <a:blip r:embed="rId3" cstate="print"/>
          <a:srcRect/>
          <a:stretch>
            <a:fillRect/>
          </a:stretch>
        </p:blipFill>
        <p:spPr bwMode="auto">
          <a:xfrm>
            <a:off x="8255000" y="303511"/>
            <a:ext cx="407988" cy="368300"/>
          </a:xfrm>
          <a:prstGeom prst="rect">
            <a:avLst/>
          </a:prstGeom>
          <a:noFill/>
          <a:ln w="19050" algn="ctr">
            <a:noFill/>
            <a:miter lim="800000"/>
            <a:headEnd/>
            <a:tailEnd/>
          </a:ln>
        </p:spPr>
      </p:pic>
      <p:sp>
        <p:nvSpPr>
          <p:cNvPr id="13" name="Tekstvak 12"/>
          <p:cNvSpPr txBox="1"/>
          <p:nvPr/>
        </p:nvSpPr>
        <p:spPr>
          <a:xfrm>
            <a:off x="2302024" y="2524125"/>
            <a:ext cx="4248472" cy="276999"/>
          </a:xfrm>
          <a:prstGeom prst="rect">
            <a:avLst/>
          </a:prstGeom>
          <a:solidFill>
            <a:schemeClr val="bg1"/>
          </a:solidFill>
        </p:spPr>
        <p:txBody>
          <a:bodyPr wrap="square" rtlCol="0">
            <a:spAutoFit/>
          </a:bodyPr>
          <a:lstStyle/>
          <a:p>
            <a:pPr algn="ctr"/>
            <a:r>
              <a:rPr lang="nl-NL" sz="1200" b="1" dirty="0" smtClean="0">
                <a:latin typeface="Arial" pitchFamily="34" charset="0"/>
                <a:cs typeface="Arial" pitchFamily="34" charset="0"/>
              </a:rPr>
              <a:t>Ongevallen </a:t>
            </a:r>
            <a:r>
              <a:rPr lang="nl-NL" sz="1200" b="1" dirty="0" err="1" smtClean="0">
                <a:latin typeface="Arial" pitchFamily="34" charset="0"/>
                <a:cs typeface="Arial" pitchFamily="34" charset="0"/>
              </a:rPr>
              <a:t>VPIJ-medewerkers</a:t>
            </a:r>
            <a:endParaRPr lang="nl-NL" sz="1200" b="1" dirty="0">
              <a:latin typeface="Arial" pitchFamily="34" charset="0"/>
              <a:cs typeface="Arial" pitchFamily="34" charset="0"/>
            </a:endParaRPr>
          </a:p>
        </p:txBody>
      </p:sp>
      <p:sp>
        <p:nvSpPr>
          <p:cNvPr id="14" name="Tekstvak 13"/>
          <p:cNvSpPr txBox="1"/>
          <p:nvPr/>
        </p:nvSpPr>
        <p:spPr>
          <a:xfrm>
            <a:off x="4427984" y="3356992"/>
            <a:ext cx="504056" cy="307777"/>
          </a:xfrm>
          <a:prstGeom prst="rect">
            <a:avLst/>
          </a:prstGeom>
          <a:noFill/>
        </p:spPr>
        <p:txBody>
          <a:bodyPr wrap="square" rtlCol="0">
            <a:spAutoFit/>
          </a:bodyPr>
          <a:lstStyle/>
          <a:p>
            <a:r>
              <a:rPr lang="nl-NL" sz="1400" dirty="0" smtClean="0">
                <a:latin typeface="Arial" pitchFamily="34" charset="0"/>
                <a:cs typeface="Arial" pitchFamily="34" charset="0"/>
              </a:rPr>
              <a:t>AIF</a:t>
            </a:r>
            <a:endParaRPr lang="nl-NL" sz="1400" dirty="0">
              <a:latin typeface="Arial" pitchFamily="34" charset="0"/>
              <a:cs typeface="Arial" pitchFamily="34" charset="0"/>
            </a:endParaRPr>
          </a:p>
        </p:txBody>
      </p:sp>
      <p:sp>
        <p:nvSpPr>
          <p:cNvPr id="15" name="Tekstvak 14"/>
          <p:cNvSpPr txBox="1"/>
          <p:nvPr/>
        </p:nvSpPr>
        <p:spPr>
          <a:xfrm>
            <a:off x="4380359" y="4581128"/>
            <a:ext cx="720080" cy="307777"/>
          </a:xfrm>
          <a:prstGeom prst="rect">
            <a:avLst/>
          </a:prstGeom>
          <a:noFill/>
        </p:spPr>
        <p:txBody>
          <a:bodyPr wrap="square" rtlCol="0">
            <a:spAutoFit/>
          </a:bodyPr>
          <a:lstStyle/>
          <a:p>
            <a:r>
              <a:rPr lang="nl-NL" sz="1400" dirty="0" smtClean="0">
                <a:latin typeface="Arial" pitchFamily="34" charset="0"/>
                <a:cs typeface="Arial" pitchFamily="34" charset="0"/>
              </a:rPr>
              <a:t>RECF</a:t>
            </a:r>
            <a:endParaRPr lang="nl-NL" sz="1400" dirty="0">
              <a:latin typeface="Arial" pitchFamily="34" charset="0"/>
              <a:cs typeface="Arial" pitchFamily="34" charset="0"/>
            </a:endParaRPr>
          </a:p>
        </p:txBody>
      </p:sp>
      <p:sp>
        <p:nvSpPr>
          <p:cNvPr id="16" name="Tekstvak 15"/>
          <p:cNvSpPr txBox="1"/>
          <p:nvPr/>
        </p:nvSpPr>
        <p:spPr>
          <a:xfrm>
            <a:off x="4380359" y="5517232"/>
            <a:ext cx="720080" cy="307777"/>
          </a:xfrm>
          <a:prstGeom prst="rect">
            <a:avLst/>
          </a:prstGeom>
          <a:noFill/>
        </p:spPr>
        <p:txBody>
          <a:bodyPr wrap="square" rtlCol="0">
            <a:spAutoFit/>
          </a:bodyPr>
          <a:lstStyle/>
          <a:p>
            <a:pPr algn="ctr"/>
            <a:r>
              <a:rPr lang="nl-NL" sz="1400" dirty="0" smtClean="0">
                <a:latin typeface="Arial" pitchFamily="34" charset="0"/>
                <a:cs typeface="Arial" pitchFamily="34" charset="0"/>
              </a:rPr>
              <a:t>LTIF</a:t>
            </a:r>
            <a:endParaRPr lang="nl-NL"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oettekst 4"/>
          <p:cNvSpPr>
            <a:spLocks noGrp="1"/>
          </p:cNvSpPr>
          <p:nvPr>
            <p:ph type="ftr" sz="quarter" idx="11"/>
          </p:nvPr>
        </p:nvSpPr>
        <p:spPr>
          <a:xfrm>
            <a:off x="395288" y="260648"/>
            <a:ext cx="3598862" cy="215900"/>
          </a:xfrm>
          <a:noFill/>
        </p:spPr>
        <p:txBody>
          <a:bodyPr/>
          <a:lstStyle/>
          <a:p>
            <a:r>
              <a:rPr lang="en-GB" altLang="nl-NL" smtClean="0">
                <a:latin typeface="Arial" pitchFamily="34" charset="0"/>
                <a:cs typeface="Arial" pitchFamily="34" charset="0"/>
              </a:rPr>
              <a:t>VeiligheidsPlatform IJmond</a:t>
            </a:r>
          </a:p>
        </p:txBody>
      </p:sp>
      <p:sp>
        <p:nvSpPr>
          <p:cNvPr id="9" name="Rechthoek 8"/>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0" name="Tijdelijke aanduiding voor voettekst 4"/>
          <p:cNvSpPr txBox="1">
            <a:spLocks/>
          </p:cNvSpPr>
          <p:nvPr/>
        </p:nvSpPr>
        <p:spPr bwMode="auto">
          <a:xfrm>
            <a:off x="481012" y="347960"/>
            <a:ext cx="7259340" cy="272728"/>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AANTAL ONGEVALLEN PER MAAND </a:t>
            </a:r>
            <a:r>
              <a:rPr lang="en-GB" altLang="nl-NL" sz="1400" b="1" dirty="0" smtClean="0">
                <a:solidFill>
                  <a:schemeClr val="bg1"/>
                </a:solidFill>
                <a:latin typeface="Arial" pitchFamily="34" charset="0"/>
                <a:cs typeface="Arial" pitchFamily="34" charset="0"/>
              </a:rPr>
              <a:t>(12 </a:t>
            </a:r>
            <a:r>
              <a:rPr lang="en-GB" altLang="nl-NL" sz="1400" b="1" dirty="0" err="1" smtClean="0">
                <a:solidFill>
                  <a:schemeClr val="bg1"/>
                </a:solidFill>
                <a:latin typeface="Arial" pitchFamily="34" charset="0"/>
                <a:cs typeface="Arial" pitchFamily="34" charset="0"/>
              </a:rPr>
              <a:t>maands</a:t>
            </a:r>
            <a:r>
              <a:rPr lang="en-GB" altLang="nl-NL" sz="1400" b="1" dirty="0" smtClean="0">
                <a:solidFill>
                  <a:schemeClr val="bg1"/>
                </a:solidFill>
                <a:latin typeface="Arial" pitchFamily="34" charset="0"/>
                <a:cs typeface="Arial" pitchFamily="34" charset="0"/>
              </a:rPr>
              <a:t> </a:t>
            </a:r>
            <a:r>
              <a:rPr lang="en-GB" altLang="nl-NL" sz="1400" b="1" dirty="0" err="1" smtClean="0">
                <a:solidFill>
                  <a:schemeClr val="bg1"/>
                </a:solidFill>
                <a:latin typeface="Arial" pitchFamily="34" charset="0"/>
                <a:cs typeface="Arial" pitchFamily="34" charset="0"/>
              </a:rPr>
              <a:t>voortschrijdend</a:t>
            </a:r>
            <a:r>
              <a:rPr lang="en-GB" altLang="nl-NL" sz="1400" b="1" dirty="0" smtClean="0">
                <a:solidFill>
                  <a:schemeClr val="bg1"/>
                </a:solidFill>
                <a:latin typeface="Arial" pitchFamily="34" charset="0"/>
                <a:cs typeface="Arial" pitchFamily="34" charset="0"/>
              </a:rPr>
              <a:t> </a:t>
            </a:r>
            <a:r>
              <a:rPr lang="en-GB" altLang="nl-NL" sz="1400" b="1" dirty="0" err="1" smtClean="0">
                <a:solidFill>
                  <a:schemeClr val="bg1"/>
                </a:solidFill>
                <a:latin typeface="Arial" pitchFamily="34" charset="0"/>
                <a:cs typeface="Arial" pitchFamily="34" charset="0"/>
              </a:rPr>
              <a:t>gemiddelde</a:t>
            </a:r>
            <a:r>
              <a:rPr lang="en-GB" altLang="nl-NL" sz="1400" b="1" dirty="0" smtClean="0">
                <a:solidFill>
                  <a:schemeClr val="bg1"/>
                </a:solidFill>
                <a:latin typeface="Arial" pitchFamily="34" charset="0"/>
                <a:cs typeface="Arial" pitchFamily="34" charset="0"/>
              </a:rPr>
              <a:t>) </a:t>
            </a:r>
            <a:endParaRPr lang="en-GB" altLang="nl-NL" sz="1400" b="1" dirty="0">
              <a:solidFill>
                <a:schemeClr val="bg1"/>
              </a:solidFill>
              <a:latin typeface="Arial" pitchFamily="34" charset="0"/>
              <a:cs typeface="Arial" pitchFamily="34" charset="0"/>
            </a:endParaRPr>
          </a:p>
        </p:txBody>
      </p:sp>
      <p:pic>
        <p:nvPicPr>
          <p:cNvPr id="11" name="Picture 5"/>
          <p:cNvPicPr>
            <a:picLocks noChangeAspect="1" noChangeArrowheads="1"/>
          </p:cNvPicPr>
          <p:nvPr/>
        </p:nvPicPr>
        <p:blipFill>
          <a:blip r:embed="rId2" cstate="print"/>
          <a:srcRect/>
          <a:stretch>
            <a:fillRect/>
          </a:stretch>
        </p:blipFill>
        <p:spPr bwMode="auto">
          <a:xfrm>
            <a:off x="8255000" y="303511"/>
            <a:ext cx="407988" cy="368300"/>
          </a:xfrm>
          <a:prstGeom prst="rect">
            <a:avLst/>
          </a:prstGeom>
          <a:noFill/>
          <a:ln w="19050" algn="ctr">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85725" y="1028700"/>
            <a:ext cx="8972550" cy="51366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395536" y="1268760"/>
          <a:ext cx="7848872" cy="4907280"/>
        </p:xfrm>
        <a:graphic>
          <a:graphicData uri="http://schemas.openxmlformats.org/drawingml/2006/table">
            <a:tbl>
              <a:tblPr firstRow="1" bandRow="1">
                <a:tableStyleId>{5C22544A-7EE6-4342-B048-85BDC9FD1C3A}</a:tableStyleId>
              </a:tblPr>
              <a:tblGrid>
                <a:gridCol w="432048"/>
                <a:gridCol w="3600400"/>
                <a:gridCol w="1080120"/>
                <a:gridCol w="1656184"/>
                <a:gridCol w="1080120"/>
              </a:tblGrid>
              <a:tr h="220260">
                <a:tc>
                  <a:txBody>
                    <a:bodyPr/>
                    <a:lstStyle/>
                    <a:p>
                      <a:endParaRPr lang="nl-NL" sz="1200" b="1" dirty="0">
                        <a:latin typeface="Arial" pitchFamily="34" charset="0"/>
                        <a:cs typeface="Arial" pitchFamily="34" charset="0"/>
                      </a:endParaRPr>
                    </a:p>
                  </a:txBody>
                  <a:tcPr anchor="ctr"/>
                </a:tc>
                <a:tc>
                  <a:txBody>
                    <a:bodyPr/>
                    <a:lstStyle/>
                    <a:p>
                      <a:pPr algn="ctr"/>
                      <a:r>
                        <a:rPr lang="nl-NL" sz="1200" b="1" dirty="0" smtClean="0">
                          <a:latin typeface="Arial" pitchFamily="34" charset="0"/>
                          <a:cs typeface="Arial" pitchFamily="34" charset="0"/>
                        </a:rPr>
                        <a:t>Jaarplan maatregelen</a:t>
                      </a:r>
                      <a:endParaRPr lang="nl-NL" sz="1200" b="1" dirty="0">
                        <a:latin typeface="Arial" pitchFamily="34" charset="0"/>
                        <a:cs typeface="Arial" pitchFamily="34" charset="0"/>
                      </a:endParaRPr>
                    </a:p>
                  </a:txBody>
                  <a:tcPr anchor="ctr"/>
                </a:tc>
                <a:tc>
                  <a:txBody>
                    <a:bodyPr/>
                    <a:lstStyle/>
                    <a:p>
                      <a:pPr algn="ctr"/>
                      <a:r>
                        <a:rPr lang="nl-NL" sz="1200" b="1" dirty="0" smtClean="0">
                          <a:latin typeface="Arial" pitchFamily="34" charset="0"/>
                          <a:cs typeface="Arial" pitchFamily="34" charset="0"/>
                        </a:rPr>
                        <a:t>Gereed</a:t>
                      </a:r>
                      <a:endParaRPr lang="nl-NL" sz="1200" b="1" dirty="0">
                        <a:latin typeface="Arial" pitchFamily="34" charset="0"/>
                        <a:cs typeface="Arial" pitchFamily="34" charset="0"/>
                      </a:endParaRPr>
                    </a:p>
                  </a:txBody>
                  <a:tcPr anchor="ctr"/>
                </a:tc>
                <a:tc>
                  <a:txBody>
                    <a:bodyPr/>
                    <a:lstStyle/>
                    <a:p>
                      <a:pPr algn="ctr"/>
                      <a:r>
                        <a:rPr lang="nl-NL" sz="1200" b="1" dirty="0" smtClean="0">
                          <a:latin typeface="Arial" pitchFamily="34" charset="0"/>
                          <a:cs typeface="Arial" pitchFamily="34" charset="0"/>
                        </a:rPr>
                        <a:t>Eigenaar</a:t>
                      </a:r>
                      <a:endParaRPr lang="nl-NL" sz="1200" b="1" dirty="0">
                        <a:latin typeface="Arial" pitchFamily="34" charset="0"/>
                        <a:cs typeface="Arial" pitchFamily="34" charset="0"/>
                      </a:endParaRPr>
                    </a:p>
                  </a:txBody>
                  <a:tcPr anchor="ctr"/>
                </a:tc>
                <a:tc>
                  <a:txBody>
                    <a:bodyPr/>
                    <a:lstStyle/>
                    <a:p>
                      <a:pPr algn="ctr"/>
                      <a:r>
                        <a:rPr lang="nl-NL" sz="1200" b="1" dirty="0" smtClean="0">
                          <a:latin typeface="Arial" pitchFamily="34" charset="0"/>
                          <a:cs typeface="Arial" pitchFamily="34" charset="0"/>
                        </a:rPr>
                        <a:t>Status</a:t>
                      </a:r>
                      <a:endParaRPr lang="nl-NL" sz="1200" b="1" dirty="0">
                        <a:latin typeface="Arial" pitchFamily="34" charset="0"/>
                        <a:cs typeface="Arial" pitchFamily="34" charset="0"/>
                      </a:endParaRPr>
                    </a:p>
                  </a:txBody>
                  <a:tcPr anchor="ctr"/>
                </a:tc>
              </a:tr>
              <a:tr h="220260">
                <a:tc>
                  <a:txBody>
                    <a:bodyPr/>
                    <a:lstStyle/>
                    <a:p>
                      <a:r>
                        <a:rPr lang="nl-NL" sz="1000" b="1" dirty="0" smtClean="0">
                          <a:latin typeface="Arial" pitchFamily="34" charset="0"/>
                          <a:cs typeface="Arial" pitchFamily="34" charset="0"/>
                        </a:rPr>
                        <a:t>  1.</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Invoeren</a:t>
                      </a:r>
                      <a:r>
                        <a:rPr lang="nl-NL" sz="1000" b="1" baseline="0" dirty="0" smtClean="0">
                          <a:latin typeface="Arial" pitchFamily="34" charset="0"/>
                          <a:cs typeface="Arial" pitchFamily="34" charset="0"/>
                        </a:rPr>
                        <a:t> </a:t>
                      </a:r>
                      <a:r>
                        <a:rPr lang="nl-NL" sz="1000" b="1" dirty="0" smtClean="0">
                          <a:latin typeface="Arial" pitchFamily="34" charset="0"/>
                          <a:cs typeface="Arial" pitchFamily="34" charset="0"/>
                        </a:rPr>
                        <a:t>van de “4 gouden regels”.</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algn="l"/>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 VPIJ</a:t>
                      </a:r>
                      <a:endParaRPr lang="nl-NL" sz="1000" b="1" dirty="0">
                        <a:latin typeface="Arial" pitchFamily="34" charset="0"/>
                        <a:cs typeface="Arial" pitchFamily="34" charset="0"/>
                      </a:endParaRP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  2.</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Verbeteren van het toezicht.</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 VPIJ</a:t>
                      </a: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  3.</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Optimaliseren van de werkvergunning.</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 VPIJ</a:t>
                      </a:r>
                    </a:p>
                  </a:txBody>
                  <a:tcPr anchor="ctr"/>
                </a:tc>
                <a:tc>
                  <a:txBody>
                    <a:bodyPr/>
                    <a:lstStyle/>
                    <a:p>
                      <a:endParaRPr lang="nl-NL" sz="1000" b="1" dirty="0">
                        <a:latin typeface="Arial" pitchFamily="34" charset="0"/>
                        <a:cs typeface="Arial" pitchFamily="34" charset="0"/>
                      </a:endParaRPr>
                    </a:p>
                  </a:txBody>
                  <a:tcPr anchor="ctr">
                    <a:solidFill>
                      <a:srgbClr val="FFC000"/>
                    </a:solidFill>
                  </a:tcPr>
                </a:tc>
              </a:tr>
              <a:tr h="220260">
                <a:tc>
                  <a:txBody>
                    <a:bodyPr/>
                    <a:lstStyle/>
                    <a:p>
                      <a:r>
                        <a:rPr lang="nl-NL" sz="1000" b="1" dirty="0" smtClean="0">
                          <a:latin typeface="Arial" pitchFamily="34" charset="0"/>
                          <a:cs typeface="Arial" pitchFamily="34" charset="0"/>
                        </a:rPr>
                        <a:t>  4.</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Aanpakken </a:t>
                      </a:r>
                      <a:r>
                        <a:rPr lang="nl-NL" sz="1000" b="1" baseline="0" dirty="0" err="1" smtClean="0">
                          <a:latin typeface="Arial" pitchFamily="34" charset="0"/>
                          <a:cs typeface="Arial" pitchFamily="34" charset="0"/>
                        </a:rPr>
                        <a:t>ongevalsoorzaken</a:t>
                      </a:r>
                      <a:r>
                        <a:rPr lang="nl-NL" sz="1000" b="1" baseline="0" dirty="0" smtClean="0">
                          <a:latin typeface="Arial" pitchFamily="34" charset="0"/>
                          <a:cs typeface="Arial" pitchFamily="34" charset="0"/>
                        </a:rPr>
                        <a:t> </a:t>
                      </a:r>
                      <a:r>
                        <a:rPr lang="nl-NL" sz="1000" b="1" baseline="0" dirty="0" err="1" smtClean="0">
                          <a:latin typeface="Arial" pitchFamily="34" charset="0"/>
                          <a:cs typeface="Arial" pitchFamily="34" charset="0"/>
                        </a:rPr>
                        <a:t>o.b.v</a:t>
                      </a:r>
                      <a:r>
                        <a:rPr lang="nl-NL" sz="1000" b="1" baseline="0" dirty="0" smtClean="0">
                          <a:latin typeface="Arial" pitchFamily="34" charset="0"/>
                          <a:cs typeface="Arial" pitchFamily="34" charset="0"/>
                        </a:rPr>
                        <a:t>. maandrapportering.</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Q2</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 VPIJ</a:t>
                      </a: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  5.</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Optimaliseren van het inkoopbeleid.</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a:t>
                      </a:r>
                    </a:p>
                  </a:txBody>
                  <a:tcPr anchor="ctr"/>
                </a:tc>
                <a:tc>
                  <a:txBody>
                    <a:bodyPr/>
                    <a:lstStyle/>
                    <a:p>
                      <a:endParaRPr lang="nl-NL" sz="1000" b="1" dirty="0">
                        <a:latin typeface="Arial" pitchFamily="34" charset="0"/>
                        <a:cs typeface="Arial" pitchFamily="34" charset="0"/>
                      </a:endParaRPr>
                    </a:p>
                  </a:txBody>
                  <a:tcPr anchor="ctr">
                    <a:solidFill>
                      <a:schemeClr val="bg1"/>
                    </a:solidFill>
                  </a:tcPr>
                </a:tc>
              </a:tr>
              <a:tr h="220260">
                <a:tc>
                  <a:txBody>
                    <a:bodyPr/>
                    <a:lstStyle/>
                    <a:p>
                      <a:r>
                        <a:rPr lang="nl-NL" sz="1000" b="1" dirty="0" smtClean="0">
                          <a:latin typeface="Arial" pitchFamily="34" charset="0"/>
                          <a:cs typeface="Arial" pitchFamily="34" charset="0"/>
                        </a:rPr>
                        <a:t>  6.</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Evalueren </a:t>
                      </a:r>
                      <a:r>
                        <a:rPr lang="nl-NL" sz="1000" b="1" dirty="0" err="1" smtClean="0">
                          <a:latin typeface="Arial" pitchFamily="34" charset="0"/>
                          <a:cs typeface="Arial" pitchFamily="34" charset="0"/>
                        </a:rPr>
                        <a:t>VPIJ-organisatie</a:t>
                      </a:r>
                      <a:r>
                        <a:rPr lang="nl-NL" sz="1000" b="1" baseline="0" dirty="0" smtClean="0">
                          <a:latin typeface="Arial" pitchFamily="34" charset="0"/>
                          <a:cs typeface="Arial" pitchFamily="34" charset="0"/>
                        </a:rPr>
                        <a:t> &amp; -overlegstructuur.</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Q3</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 VPIJ</a:t>
                      </a: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  7.</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Aanstellen van 2 veiligheidscoaches  voor Randstad.</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Q1</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a:t>
                      </a:r>
                    </a:p>
                  </a:txBody>
                  <a:tcPr anchor="ctr"/>
                </a:tc>
                <a:tc>
                  <a:txBody>
                    <a:bodyPr/>
                    <a:lstStyle/>
                    <a:p>
                      <a:endParaRPr lang="nl-NL" sz="1000" b="1" dirty="0">
                        <a:latin typeface="Arial" pitchFamily="34" charset="0"/>
                        <a:cs typeface="Arial" pitchFamily="34" charset="0"/>
                      </a:endParaRPr>
                    </a:p>
                  </a:txBody>
                  <a:tcPr anchor="ctr">
                    <a:solidFill>
                      <a:srgbClr val="FF0000"/>
                    </a:solidFill>
                  </a:tcPr>
                </a:tc>
              </a:tr>
              <a:tr h="220260">
                <a:tc>
                  <a:txBody>
                    <a:bodyPr/>
                    <a:lstStyle/>
                    <a:p>
                      <a:r>
                        <a:rPr lang="nl-NL" sz="1000" b="1" dirty="0" smtClean="0">
                          <a:latin typeface="Arial" pitchFamily="34" charset="0"/>
                          <a:cs typeface="Arial" pitchFamily="34" charset="0"/>
                        </a:rPr>
                        <a:t>  8.</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Lopen van </a:t>
                      </a:r>
                      <a:r>
                        <a:rPr lang="nl-NL" sz="1000" b="1" dirty="0" err="1" smtClean="0">
                          <a:latin typeface="Arial" pitchFamily="34" charset="0"/>
                          <a:cs typeface="Arial" pitchFamily="34" charset="0"/>
                        </a:rPr>
                        <a:t>VOR’s</a:t>
                      </a:r>
                      <a:r>
                        <a:rPr lang="nl-NL" sz="1000" b="1" dirty="0" smtClean="0">
                          <a:latin typeface="Arial" pitchFamily="34" charset="0"/>
                          <a:cs typeface="Arial" pitchFamily="34" charset="0"/>
                        </a:rPr>
                        <a:t> door VPIJ-directeuren.</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Q1</a:t>
                      </a:r>
                      <a:endParaRPr lang="nl-NL" sz="1000" b="1" dirty="0">
                        <a:latin typeface="Arial" pitchFamily="34" charset="0"/>
                        <a:cs typeface="Arial" pitchFamily="34" charset="0"/>
                      </a:endParaRPr>
                    </a:p>
                  </a:txBody>
                  <a:tcPr anchor="ctr"/>
                </a:tc>
                <a:tc>
                  <a:txBody>
                    <a:bodyPr/>
                    <a:lstStyle/>
                    <a:p>
                      <a:pPr algn="l"/>
                      <a:r>
                        <a:rPr lang="nl-NL" sz="1000" b="1" dirty="0" smtClean="0">
                          <a:latin typeface="Arial" pitchFamily="34" charset="0"/>
                          <a:cs typeface="Arial" pitchFamily="34" charset="0"/>
                        </a:rPr>
                        <a:t>VPIJ</a:t>
                      </a:r>
                      <a:endParaRPr lang="nl-NL" sz="1000" b="1" dirty="0">
                        <a:latin typeface="Arial" pitchFamily="34" charset="0"/>
                        <a:cs typeface="Arial" pitchFamily="34" charset="0"/>
                      </a:endParaRP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  9.</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Continueren van de </a:t>
                      </a:r>
                      <a:r>
                        <a:rPr lang="nl-NL" sz="1000" b="1" dirty="0" err="1" smtClean="0">
                          <a:latin typeface="Arial" pitchFamily="34" charset="0"/>
                          <a:cs typeface="Arial" pitchFamily="34" charset="0"/>
                        </a:rPr>
                        <a:t>VPIJ-trainingen</a:t>
                      </a:r>
                      <a:r>
                        <a:rPr lang="nl-NL" sz="1000" b="1" baseline="0" dirty="0" smtClean="0">
                          <a:latin typeface="Arial" pitchFamily="34" charset="0"/>
                          <a:cs typeface="Arial" pitchFamily="34" charset="0"/>
                        </a:rPr>
                        <a:t>.</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Q2</a:t>
                      </a:r>
                      <a:endParaRPr lang="nl-NL" sz="1000" b="1" dirty="0">
                        <a:latin typeface="Arial" pitchFamily="34" charset="0"/>
                        <a:cs typeface="Arial" pitchFamily="34" charset="0"/>
                      </a:endParaRPr>
                    </a:p>
                  </a:txBody>
                  <a:tcPr anchor="ctr"/>
                </a:tc>
                <a:tc>
                  <a:txBody>
                    <a:bodyPr/>
                    <a:lstStyle/>
                    <a:p>
                      <a:pPr algn="l"/>
                      <a:r>
                        <a:rPr lang="nl-NL" sz="1000" b="1" dirty="0" smtClean="0">
                          <a:latin typeface="Arial" pitchFamily="34" charset="0"/>
                          <a:cs typeface="Arial" pitchFamily="34" charset="0"/>
                        </a:rPr>
                        <a:t>VPIJ</a:t>
                      </a:r>
                      <a:endParaRPr lang="nl-NL" sz="1000" b="1" dirty="0">
                        <a:latin typeface="Arial" pitchFamily="34" charset="0"/>
                        <a:cs typeface="Arial" pitchFamily="34" charset="0"/>
                      </a:endParaRP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10.</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Optimaliseren van het </a:t>
                      </a:r>
                      <a:r>
                        <a:rPr lang="nl-NL" sz="1000" b="1" dirty="0" err="1" smtClean="0">
                          <a:latin typeface="Arial" pitchFamily="34" charset="0"/>
                          <a:cs typeface="Arial" pitchFamily="34" charset="0"/>
                        </a:rPr>
                        <a:t>Safety</a:t>
                      </a:r>
                      <a:r>
                        <a:rPr lang="nl-NL" sz="1000" b="1" dirty="0" smtClean="0">
                          <a:latin typeface="Arial" pitchFamily="34" charset="0"/>
                          <a:cs typeface="Arial" pitchFamily="34" charset="0"/>
                        </a:rPr>
                        <a:t> Centre.</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 VPIJ</a:t>
                      </a:r>
                    </a:p>
                  </a:txBody>
                  <a:tcPr anchor="ctr"/>
                </a:tc>
                <a:tc>
                  <a:txBody>
                    <a:bodyPr/>
                    <a:lstStyle/>
                    <a:p>
                      <a:endParaRPr lang="nl-NL" sz="1000" b="1" dirty="0">
                        <a:latin typeface="Arial" pitchFamily="34" charset="0"/>
                        <a:cs typeface="Arial" pitchFamily="34" charset="0"/>
                      </a:endParaRPr>
                    </a:p>
                  </a:txBody>
                  <a:tcPr anchor="ctr">
                    <a:solidFill>
                      <a:srgbClr val="FFC000"/>
                    </a:solidFill>
                  </a:tcPr>
                </a:tc>
              </a:tr>
              <a:tr h="220260">
                <a:tc>
                  <a:txBody>
                    <a:bodyPr/>
                    <a:lstStyle/>
                    <a:p>
                      <a:r>
                        <a:rPr lang="nl-NL" sz="1000" b="1" dirty="0" smtClean="0">
                          <a:latin typeface="Arial" pitchFamily="34" charset="0"/>
                          <a:cs typeface="Arial" pitchFamily="34" charset="0"/>
                        </a:rPr>
                        <a:t>11.</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Digitaliseren van de veiligheidsgegevens.</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 VPIJ</a:t>
                      </a:r>
                    </a:p>
                  </a:txBody>
                  <a:tcPr anchor="ctr"/>
                </a:tc>
                <a:tc>
                  <a:txBody>
                    <a:bodyPr/>
                    <a:lstStyle/>
                    <a:p>
                      <a:endParaRPr lang="nl-NL" sz="1000" b="1" dirty="0">
                        <a:latin typeface="Arial" pitchFamily="34" charset="0"/>
                        <a:cs typeface="Arial" pitchFamily="34" charset="0"/>
                      </a:endParaRPr>
                    </a:p>
                  </a:txBody>
                  <a:tcPr anchor="ctr">
                    <a:solidFill>
                      <a:schemeClr val="bg1"/>
                    </a:solidFill>
                  </a:tcPr>
                </a:tc>
              </a:tr>
              <a:tr h="220260">
                <a:tc>
                  <a:txBody>
                    <a:bodyPr/>
                    <a:lstStyle/>
                    <a:p>
                      <a:r>
                        <a:rPr lang="nl-NL" sz="1000" b="1" dirty="0" smtClean="0">
                          <a:latin typeface="Arial" pitchFamily="34" charset="0"/>
                          <a:cs typeface="Arial" pitchFamily="34" charset="0"/>
                        </a:rPr>
                        <a:t>12.</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Verbeteren van de verkeerssituatie bij “de Bolder”.</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Q1</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 VPIJ</a:t>
                      </a:r>
                    </a:p>
                  </a:txBody>
                  <a:tcPr anchor="ctr"/>
                </a:tc>
                <a:tc>
                  <a:txBody>
                    <a:bodyPr/>
                    <a:lstStyle/>
                    <a:p>
                      <a:endParaRPr lang="nl-NL" sz="1000" b="1" dirty="0">
                        <a:latin typeface="Arial" pitchFamily="34" charset="0"/>
                        <a:cs typeface="Arial" pitchFamily="34" charset="0"/>
                      </a:endParaRPr>
                    </a:p>
                  </a:txBody>
                  <a:tcPr anchor="ctr">
                    <a:solidFill>
                      <a:srgbClr val="FFC000"/>
                    </a:solidFill>
                  </a:tcPr>
                </a:tc>
              </a:tr>
              <a:tr h="220260">
                <a:tc>
                  <a:txBody>
                    <a:bodyPr/>
                    <a:lstStyle/>
                    <a:p>
                      <a:r>
                        <a:rPr lang="nl-NL" sz="1000" b="1" dirty="0" smtClean="0">
                          <a:latin typeface="Arial" pitchFamily="34" charset="0"/>
                          <a:cs typeface="Arial" pitchFamily="34" charset="0"/>
                        </a:rPr>
                        <a:t>13.</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Verbeteren communicatie van veiligheidszaken.</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Q1</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 VPIJ</a:t>
                      </a:r>
                    </a:p>
                  </a:txBody>
                  <a:tcPr anchor="ctr"/>
                </a:tc>
                <a:tc>
                  <a:txBody>
                    <a:bodyPr/>
                    <a:lstStyle/>
                    <a:p>
                      <a:endParaRPr lang="nl-NL" sz="1000" b="1" dirty="0">
                        <a:latin typeface="Arial" pitchFamily="34" charset="0"/>
                        <a:cs typeface="Arial" pitchFamily="34" charset="0"/>
                      </a:endParaRPr>
                    </a:p>
                  </a:txBody>
                  <a:tcPr anchor="ctr">
                    <a:solidFill>
                      <a:srgbClr val="FFC000"/>
                    </a:solidFill>
                  </a:tcPr>
                </a:tc>
              </a:tr>
              <a:tr h="220260">
                <a:tc>
                  <a:txBody>
                    <a:bodyPr/>
                    <a:lstStyle/>
                    <a:p>
                      <a:r>
                        <a:rPr lang="nl-NL" sz="1000" b="1" dirty="0" smtClean="0">
                          <a:latin typeface="Arial" pitchFamily="34" charset="0"/>
                          <a:cs typeface="Arial" pitchFamily="34" charset="0"/>
                        </a:rPr>
                        <a:t>15.</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Actualiseren RI&amp;E.</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Q3</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a:t>
                      </a: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16.</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Verbeteren van de veiligheidscultuur.</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a:t>
                      </a: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17.</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Leren van incidenten.</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a:t>
                      </a:r>
                    </a:p>
                  </a:txBody>
                  <a:tcPr anchor="ctr"/>
                </a:tc>
                <a:tc>
                  <a:txBody>
                    <a:bodyPr/>
                    <a:lstStyle/>
                    <a:p>
                      <a:endParaRPr lang="nl-NL" sz="1000" b="1" dirty="0">
                        <a:latin typeface="Arial" pitchFamily="34" charset="0"/>
                        <a:cs typeface="Arial" pitchFamily="34" charset="0"/>
                      </a:endParaRPr>
                    </a:p>
                  </a:txBody>
                  <a:tcPr anchor="ctr">
                    <a:solidFill>
                      <a:srgbClr val="FFC000"/>
                    </a:solidFill>
                  </a:tcPr>
                </a:tc>
              </a:tr>
              <a:tr h="220260">
                <a:tc>
                  <a:txBody>
                    <a:bodyPr/>
                    <a:lstStyle/>
                    <a:p>
                      <a:r>
                        <a:rPr lang="nl-NL" sz="1000" b="1" dirty="0" smtClean="0">
                          <a:latin typeface="Arial" pitchFamily="34" charset="0"/>
                          <a:cs typeface="Arial" pitchFamily="34" charset="0"/>
                        </a:rPr>
                        <a:t>18.</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Uitvoeren van</a:t>
                      </a:r>
                      <a:r>
                        <a:rPr lang="nl-NL" sz="1000" b="1" baseline="0" dirty="0" smtClean="0">
                          <a:latin typeface="Arial" pitchFamily="34" charset="0"/>
                          <a:cs typeface="Arial" pitchFamily="34" charset="0"/>
                        </a:rPr>
                        <a:t> </a:t>
                      </a:r>
                      <a:r>
                        <a:rPr lang="nl-NL" sz="1000" b="1" baseline="0" dirty="0" err="1" smtClean="0">
                          <a:latin typeface="Arial" pitchFamily="34" charset="0"/>
                          <a:cs typeface="Arial" pitchFamily="34" charset="0"/>
                        </a:rPr>
                        <a:t>arbeidsveiligheidsaudits</a:t>
                      </a:r>
                      <a:r>
                        <a:rPr lang="nl-NL" sz="1000" b="1" baseline="0" dirty="0" smtClean="0">
                          <a:latin typeface="Arial" pitchFamily="34" charset="0"/>
                          <a:cs typeface="Arial" pitchFamily="34" charset="0"/>
                        </a:rPr>
                        <a:t>.</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Q3</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a:t>
                      </a: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19.</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Uitvoeren van het </a:t>
                      </a:r>
                      <a:r>
                        <a:rPr lang="nl-NL" sz="1000" b="1" dirty="0" err="1" smtClean="0">
                          <a:latin typeface="Arial" pitchFamily="34" charset="0"/>
                          <a:cs typeface="Arial" pitchFamily="34" charset="0"/>
                        </a:rPr>
                        <a:t>Capex-plan</a:t>
                      </a:r>
                      <a:r>
                        <a:rPr lang="nl-NL" sz="1000" b="1" dirty="0" smtClean="0">
                          <a:latin typeface="Arial" pitchFamily="34" charset="0"/>
                          <a:cs typeface="Arial" pitchFamily="34" charset="0"/>
                        </a:rPr>
                        <a:t> “Machine</a:t>
                      </a:r>
                      <a:r>
                        <a:rPr lang="nl-NL" sz="1000" b="1" baseline="0" dirty="0" smtClean="0">
                          <a:latin typeface="Arial" pitchFamily="34" charset="0"/>
                          <a:cs typeface="Arial" pitchFamily="34" charset="0"/>
                        </a:rPr>
                        <a:t> </a:t>
                      </a:r>
                      <a:r>
                        <a:rPr lang="nl-NL" sz="1000" b="1" baseline="0" dirty="0" err="1" smtClean="0">
                          <a:latin typeface="Arial" pitchFamily="34" charset="0"/>
                          <a:cs typeface="Arial" pitchFamily="34" charset="0"/>
                        </a:rPr>
                        <a:t>guarding</a:t>
                      </a:r>
                      <a:r>
                        <a:rPr lang="nl-NL" sz="1000" b="1" baseline="0" dirty="0" smtClean="0">
                          <a:latin typeface="Arial" pitchFamily="34" charset="0"/>
                          <a:cs typeface="Arial" pitchFamily="34" charset="0"/>
                        </a:rPr>
                        <a:t>”.</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a:t>
                      </a:r>
                    </a:p>
                  </a:txBody>
                  <a:tcPr anchor="ctr"/>
                </a:tc>
                <a:tc>
                  <a:txBody>
                    <a:bodyPr/>
                    <a:lstStyle/>
                    <a:p>
                      <a:endParaRPr lang="nl-NL" sz="1000" b="1" dirty="0">
                        <a:latin typeface="Arial" pitchFamily="34" charset="0"/>
                        <a:cs typeface="Arial" pitchFamily="34" charset="0"/>
                      </a:endParaRPr>
                    </a:p>
                  </a:txBody>
                  <a:tcPr anchor="ctr">
                    <a:solidFill>
                      <a:srgbClr val="8CE739"/>
                    </a:solidFill>
                  </a:tcPr>
                </a:tc>
              </a:tr>
              <a:tr h="220260">
                <a:tc>
                  <a:txBody>
                    <a:bodyPr/>
                    <a:lstStyle/>
                    <a:p>
                      <a:r>
                        <a:rPr lang="nl-NL" sz="1000" b="1" dirty="0" smtClean="0">
                          <a:latin typeface="Arial" pitchFamily="34" charset="0"/>
                          <a:cs typeface="Arial" pitchFamily="34" charset="0"/>
                        </a:rPr>
                        <a:t>20.</a:t>
                      </a:r>
                      <a:endParaRPr lang="nl-NL" sz="1000" b="1" dirty="0">
                        <a:latin typeface="Arial" pitchFamily="34" charset="0"/>
                        <a:cs typeface="Arial" pitchFamily="34" charset="0"/>
                      </a:endParaRPr>
                    </a:p>
                  </a:txBody>
                  <a:tcPr anchor="ctr"/>
                </a:tc>
                <a:tc>
                  <a:txBody>
                    <a:bodyPr/>
                    <a:lstStyle/>
                    <a:p>
                      <a:r>
                        <a:rPr lang="nl-NL" sz="1000" b="1" dirty="0" smtClean="0">
                          <a:latin typeface="Arial" pitchFamily="34" charset="0"/>
                          <a:cs typeface="Arial" pitchFamily="34" charset="0"/>
                        </a:rPr>
                        <a:t>Implementeren van de </a:t>
                      </a:r>
                      <a:r>
                        <a:rPr lang="nl-NL" sz="1000" b="1" dirty="0" err="1" smtClean="0">
                          <a:latin typeface="Arial" pitchFamily="34" charset="0"/>
                          <a:cs typeface="Arial" pitchFamily="34" charset="0"/>
                        </a:rPr>
                        <a:t>VBA-methode</a:t>
                      </a:r>
                      <a:r>
                        <a:rPr lang="nl-NL" sz="1000" b="1" dirty="0" smtClean="0">
                          <a:latin typeface="Arial" pitchFamily="34" charset="0"/>
                          <a:cs typeface="Arial" pitchFamily="34" charset="0"/>
                        </a:rPr>
                        <a:t>.</a:t>
                      </a:r>
                      <a:endParaRPr lang="nl-NL" sz="1000" b="1" dirty="0">
                        <a:latin typeface="Arial" pitchFamily="34" charset="0"/>
                        <a:cs typeface="Arial" pitchFamily="34" charset="0"/>
                      </a:endParaRPr>
                    </a:p>
                  </a:txBody>
                  <a:tcPr anchor="ctr"/>
                </a:tc>
                <a:tc>
                  <a:txBody>
                    <a:bodyPr/>
                    <a:lstStyle/>
                    <a:p>
                      <a:pPr algn="ctr"/>
                      <a:r>
                        <a:rPr lang="nl-NL" sz="1000" b="1" dirty="0" smtClean="0">
                          <a:latin typeface="Arial" pitchFamily="34" charset="0"/>
                          <a:cs typeface="Arial" pitchFamily="34" charset="0"/>
                        </a:rPr>
                        <a:t>Q4</a:t>
                      </a:r>
                      <a:endParaRPr lang="nl-NL" sz="1000" b="1"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b="1" dirty="0" err="1" smtClean="0">
                          <a:latin typeface="Arial" pitchFamily="34" charset="0"/>
                          <a:cs typeface="Arial" pitchFamily="34" charset="0"/>
                        </a:rPr>
                        <a:t>Tata</a:t>
                      </a:r>
                      <a:r>
                        <a:rPr lang="nl-NL" sz="1000" b="1" dirty="0" smtClean="0">
                          <a:latin typeface="Arial" pitchFamily="34" charset="0"/>
                          <a:cs typeface="Arial" pitchFamily="34" charset="0"/>
                        </a:rPr>
                        <a:t> </a:t>
                      </a:r>
                    </a:p>
                  </a:txBody>
                  <a:tcPr anchor="ctr"/>
                </a:tc>
                <a:tc>
                  <a:txBody>
                    <a:bodyPr/>
                    <a:lstStyle/>
                    <a:p>
                      <a:endParaRPr lang="nl-NL" sz="1000" b="1" dirty="0">
                        <a:latin typeface="Arial" pitchFamily="34" charset="0"/>
                        <a:cs typeface="Arial" pitchFamily="34" charset="0"/>
                      </a:endParaRPr>
                    </a:p>
                  </a:txBody>
                  <a:tcPr anchor="ctr">
                    <a:solidFill>
                      <a:srgbClr val="FFC000"/>
                    </a:solidFill>
                  </a:tcPr>
                </a:tc>
              </a:tr>
            </a:tbl>
          </a:graphicData>
        </a:graphic>
      </p:graphicFrame>
      <p:sp>
        <p:nvSpPr>
          <p:cNvPr id="3"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5" name="Picture 5"/>
          <p:cNvPicPr>
            <a:picLocks noChangeAspect="1" noChangeArrowheads="1"/>
          </p:cNvPicPr>
          <p:nvPr/>
        </p:nvPicPr>
        <p:blipFill>
          <a:blip r:embed="rId2" cstate="print"/>
          <a:srcRect/>
          <a:stretch>
            <a:fillRect/>
          </a:stretch>
        </p:blipFill>
        <p:spPr bwMode="auto">
          <a:xfrm>
            <a:off x="8255000" y="420688"/>
            <a:ext cx="407988" cy="368300"/>
          </a:xfrm>
          <a:prstGeom prst="rect">
            <a:avLst/>
          </a:prstGeom>
          <a:noFill/>
          <a:ln w="19050" algn="ctr">
            <a:noFill/>
            <a:miter lim="800000"/>
            <a:headEnd/>
            <a:tailEnd/>
          </a:ln>
        </p:spPr>
      </p:pic>
      <p:sp>
        <p:nvSpPr>
          <p:cNvPr id="6" name="Tijdelijke aanduiding voor voettekst 4"/>
          <p:cNvSpPr txBox="1">
            <a:spLocks/>
          </p:cNvSpPr>
          <p:nvPr/>
        </p:nvSpPr>
        <p:spPr bwMode="auto">
          <a:xfrm>
            <a:off x="467544" y="476672"/>
            <a:ext cx="5094287" cy="215900"/>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JAARPLAN TATA / VPIJ</a:t>
            </a:r>
            <a:endParaRPr lang="en-GB" altLang="nl-NL" sz="1600" b="1" dirty="0">
              <a:solidFill>
                <a:schemeClr val="bg1"/>
              </a:solidFill>
              <a:latin typeface="Arial" pitchFamily="34" charset="0"/>
              <a:cs typeface="Arial" pitchFamily="34" charset="0"/>
            </a:endParaRPr>
          </a:p>
        </p:txBody>
      </p:sp>
      <p:sp>
        <p:nvSpPr>
          <p:cNvPr id="8" name="PIJL-RECHTS 7"/>
          <p:cNvSpPr/>
          <p:nvPr/>
        </p:nvSpPr>
        <p:spPr>
          <a:xfrm rot="10800000">
            <a:off x="8532440" y="155679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RECHTS 8"/>
          <p:cNvSpPr/>
          <p:nvPr/>
        </p:nvSpPr>
        <p:spPr>
          <a:xfrm rot="10800000">
            <a:off x="8532440" y="184482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RECHTS 9"/>
          <p:cNvSpPr/>
          <p:nvPr/>
        </p:nvSpPr>
        <p:spPr>
          <a:xfrm rot="10800000">
            <a:off x="8532440" y="227687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ship in a body of water&#10;&#10;Description automatically generated">
            <a:extLst>
              <a:ext uri="{FF2B5EF4-FFF2-40B4-BE49-F238E27FC236}">
                <a16:creationId xmlns="" xmlns:a16="http://schemas.microsoft.com/office/drawing/2014/main" id="{13C8B0BE-DFBA-4618-A8CF-1D43E28CB516}"/>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9343" r="11247" b="11019"/>
          <a:stretch/>
        </p:blipFill>
        <p:spPr>
          <a:xfrm>
            <a:off x="0" y="0"/>
            <a:ext cx="9144000" cy="6858000"/>
          </a:xfrm>
          <a:prstGeom prst="rect">
            <a:avLst/>
          </a:prstGeom>
        </p:spPr>
      </p:pic>
      <p:graphicFrame>
        <p:nvGraphicFramePr>
          <p:cNvPr id="4" name="Object 3" hidden="1"/>
          <p:cNvGraphicFramePr>
            <a:graphicFrameLocks noChangeAspect="1"/>
          </p:cNvGraphicFramePr>
          <p:nvPr>
            <p:extLst/>
          </p:nvPr>
        </p:nvGraphicFramePr>
        <p:xfrm>
          <a:off x="1144192" y="1590"/>
          <a:ext cx="1190" cy="1587"/>
        </p:xfrm>
        <a:graphic>
          <a:graphicData uri="http://schemas.openxmlformats.org/presentationml/2006/ole">
            <p:oleObj spid="_x0000_s1026" name="think-cell Slide" r:id="rId5" imgW="360" imgH="360" progId="">
              <p:embed/>
            </p:oleObj>
          </a:graphicData>
        </a:graphic>
      </p:graphicFrame>
      <p:pic>
        <p:nvPicPr>
          <p:cNvPr id="6147" name="Picture 6" descr="PP header wit met logo'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0"/>
            <a:ext cx="9144000" cy="197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2051720" y="2276872"/>
            <a:ext cx="5328592" cy="584775"/>
          </a:xfrm>
          <a:prstGeom prst="rect">
            <a:avLst/>
          </a:prstGeom>
          <a:noFill/>
        </p:spPr>
        <p:txBody>
          <a:bodyPr wrap="square" rtlCol="0">
            <a:spAutoFit/>
          </a:bodyPr>
          <a:lstStyle/>
          <a:p>
            <a:pPr algn="ctr" eaLnBrk="0" fontAlgn="base" hangingPunct="0">
              <a:spcBef>
                <a:spcPct val="0"/>
              </a:spcBef>
              <a:spcAft>
                <a:spcPct val="0"/>
              </a:spcAft>
            </a:pPr>
            <a:r>
              <a:rPr lang="nl-NL" sz="3200" b="1" dirty="0">
                <a:solidFill>
                  <a:srgbClr val="FFFFFF"/>
                </a:solidFill>
                <a:latin typeface="Arial" panose="020B0604020202020204" pitchFamily="34" charset="0"/>
                <a:ea typeface="MS PGothic" panose="020B0600070205080204" pitchFamily="34" charset="-128"/>
              </a:rPr>
              <a:t>Presentatie Maand </a:t>
            </a:r>
            <a:r>
              <a:rPr lang="nl-NL" sz="3200" b="1" dirty="0" smtClean="0">
                <a:solidFill>
                  <a:srgbClr val="FFFFFF"/>
                </a:solidFill>
                <a:latin typeface="Arial" panose="020B0604020202020204" pitchFamily="34" charset="0"/>
                <a:ea typeface="MS PGothic" panose="020B0600070205080204" pitchFamily="34" charset="-128"/>
              </a:rPr>
              <a:t>Info</a:t>
            </a:r>
            <a:endParaRPr lang="nl-NL" sz="3200" b="1" dirty="0">
              <a:solidFill>
                <a:srgbClr val="FFFFFF"/>
              </a:solidFill>
              <a:latin typeface="Arial" panose="020B0604020202020204" pitchFamily="34" charset="0"/>
              <a:ea typeface="MS PGothic" panose="020B0600070205080204" pitchFamily="34" charset="-128"/>
            </a:endParaRPr>
          </a:p>
        </p:txBody>
      </p:sp>
    </p:spTree>
    <p:extLst>
      <p:ext uri="{BB962C8B-B14F-4D97-AF65-F5344CB8AC3E}">
        <p14:creationId xmlns="" xmlns:p14="http://schemas.microsoft.com/office/powerpoint/2010/main" val="13972512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hoek 25"/>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graphicFrame>
        <p:nvGraphicFramePr>
          <p:cNvPr id="8194" name="Object 109" hidden="1"/>
          <p:cNvGraphicFramePr>
            <a:graphicFrameLocks noChangeAspect="1"/>
          </p:cNvGraphicFramePr>
          <p:nvPr>
            <p:extLst/>
          </p:nvPr>
        </p:nvGraphicFramePr>
        <p:xfrm>
          <a:off x="1144192" y="1590"/>
          <a:ext cx="1190" cy="1587"/>
        </p:xfrm>
        <a:graphic>
          <a:graphicData uri="http://schemas.openxmlformats.org/presentationml/2006/ole">
            <p:oleObj spid="_x0000_s2050" name="think-cell Slide" r:id="rId4" imgW="360" imgH="360" progId="">
              <p:embed/>
            </p:oleObj>
          </a:graphicData>
        </a:graphic>
      </p:graphicFrame>
      <p:sp>
        <p:nvSpPr>
          <p:cNvPr id="8196" name="Title 1"/>
          <p:cNvSpPr>
            <a:spLocks/>
          </p:cNvSpPr>
          <p:nvPr/>
        </p:nvSpPr>
        <p:spPr bwMode="auto">
          <a:xfrm>
            <a:off x="467332" y="282222"/>
            <a:ext cx="6246019"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336550" indent="-15240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530225" indent="-192088">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720725" indent="-188913">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914400" indent="-192088">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1371600" indent="-192088"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1828800" indent="-192088"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2286000" indent="-192088"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2743200" indent="-192088"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eaLnBrk="0" fontAlgn="base" hangingPunct="0">
              <a:lnSpc>
                <a:spcPts val="1600"/>
              </a:lnSpc>
              <a:buClrTx/>
              <a:buNone/>
            </a:pPr>
            <a:r>
              <a:rPr lang="nl-NL" altLang="nl-NL" b="1" dirty="0">
                <a:solidFill>
                  <a:schemeClr val="bg1"/>
                </a:solidFill>
              </a:rPr>
              <a:t>Veiligheid, omgeving en gezondheid</a:t>
            </a:r>
          </a:p>
        </p:txBody>
      </p:sp>
      <p:sp>
        <p:nvSpPr>
          <p:cNvPr id="8201" name="Vertical Text Placeholder 8"/>
          <p:cNvSpPr>
            <a:spLocks/>
          </p:cNvSpPr>
          <p:nvPr/>
        </p:nvSpPr>
        <p:spPr bwMode="auto">
          <a:xfrm>
            <a:off x="4504879" y="3766022"/>
            <a:ext cx="3024813" cy="406400"/>
          </a:xfrm>
          <a:prstGeom prst="rect">
            <a:avLst/>
          </a:prstGeom>
          <a:solidFill>
            <a:schemeClr val="accent1"/>
          </a:solidFill>
          <a:ln w="9525">
            <a:solidFill>
              <a:schemeClr val="accent1"/>
            </a:solidFill>
            <a:miter lim="800000"/>
            <a:headEnd/>
            <a:tailEnd/>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Aanwezigheid juli: 95,8% </a:t>
            </a:r>
          </a:p>
        </p:txBody>
      </p:sp>
      <p:sp>
        <p:nvSpPr>
          <p:cNvPr id="8197" name="Vertical Text Placeholder 8"/>
          <p:cNvSpPr>
            <a:spLocks/>
          </p:cNvSpPr>
          <p:nvPr/>
        </p:nvSpPr>
        <p:spPr bwMode="auto">
          <a:xfrm>
            <a:off x="1332165" y="1115840"/>
            <a:ext cx="3020415" cy="417513"/>
          </a:xfrm>
          <a:prstGeom prst="rect">
            <a:avLst/>
          </a:prstGeom>
          <a:solidFill>
            <a:schemeClr val="accent1"/>
          </a:solidFill>
          <a:ln w="9525">
            <a:solidFill>
              <a:schemeClr val="accent1"/>
            </a:solidFill>
            <a:miter lim="800000"/>
            <a:headEnd/>
            <a:tailEnd/>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Juli: 2 verzuimongevallen</a:t>
            </a:r>
          </a:p>
        </p:txBody>
      </p:sp>
      <p:sp>
        <p:nvSpPr>
          <p:cNvPr id="3" name="Slide Number Placeholder 2"/>
          <p:cNvSpPr>
            <a:spLocks noGrp="1"/>
          </p:cNvSpPr>
          <p:nvPr>
            <p:ph type="sldNum" sz="quarter" idx="10"/>
          </p:nvPr>
        </p:nvSpPr>
        <p:spPr/>
        <p:txBody>
          <a:bodyPr/>
          <a:lstStyle/>
          <a:p>
            <a:pPr fontAlgn="base">
              <a:defRPr/>
            </a:pPr>
            <a:fld id="{C8387D9A-A365-4001-A9CA-026AE1594BD0}" type="slidenum">
              <a:rPr lang="en-US" altLang="nl-NL">
                <a:solidFill>
                  <a:srgbClr val="FFFFFF"/>
                </a:solidFill>
                <a:latin typeface="Arial" panose="020B0604020202020204" pitchFamily="34" charset="0"/>
              </a:rPr>
              <a:pPr fontAlgn="base">
                <a:defRPr/>
              </a:pPr>
              <a:t>17</a:t>
            </a:fld>
            <a:endParaRPr lang="en-US" altLang="nl-NL" dirty="0">
              <a:solidFill>
                <a:srgbClr val="FFFFFF"/>
              </a:solidFill>
              <a:latin typeface="Arial" panose="020B0604020202020204" pitchFamily="34" charset="0"/>
            </a:endParaRPr>
          </a:p>
        </p:txBody>
      </p:sp>
      <p:sp>
        <p:nvSpPr>
          <p:cNvPr id="20" name="Rectangle 19"/>
          <p:cNvSpPr>
            <a:spLocks noChangeArrowheads="1"/>
          </p:cNvSpPr>
          <p:nvPr/>
        </p:nvSpPr>
        <p:spPr bwMode="auto">
          <a:xfrm>
            <a:off x="1332165" y="1519214"/>
            <a:ext cx="3016503" cy="2125861"/>
          </a:xfrm>
          <a:prstGeom prst="rect">
            <a:avLst/>
          </a:prstGeom>
          <a:noFill/>
          <a:ln w="9525">
            <a:solidFill>
              <a:schemeClr val="accent1"/>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sz="1400" dirty="0">
              <a:solidFill>
                <a:srgbClr val="FFFFFF"/>
              </a:solidFill>
            </a:endParaRPr>
          </a:p>
        </p:txBody>
      </p:sp>
      <p:sp>
        <p:nvSpPr>
          <p:cNvPr id="22" name="Rectangle 21"/>
          <p:cNvSpPr>
            <a:spLocks noChangeArrowheads="1"/>
          </p:cNvSpPr>
          <p:nvPr/>
        </p:nvSpPr>
        <p:spPr bwMode="auto">
          <a:xfrm>
            <a:off x="4504880" y="4169396"/>
            <a:ext cx="3024814" cy="2114664"/>
          </a:xfrm>
          <a:prstGeom prst="rect">
            <a:avLst/>
          </a:prstGeom>
          <a:noFill/>
          <a:ln w="9525">
            <a:solidFill>
              <a:schemeClr val="accent1"/>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dirty="0">
              <a:solidFill>
                <a:srgbClr val="FFFFFF"/>
              </a:solidFill>
            </a:endParaRPr>
          </a:p>
        </p:txBody>
      </p:sp>
      <p:grpSp>
        <p:nvGrpSpPr>
          <p:cNvPr id="2" name="Group 10">
            <a:extLst>
              <a:ext uri="{FF2B5EF4-FFF2-40B4-BE49-F238E27FC236}">
                <a16:creationId xmlns="" xmlns:a16="http://schemas.microsoft.com/office/drawing/2014/main" id="{D434B408-BADC-4BEF-9550-9FD907340737}"/>
              </a:ext>
            </a:extLst>
          </p:cNvPr>
          <p:cNvGrpSpPr/>
          <p:nvPr/>
        </p:nvGrpSpPr>
        <p:grpSpPr>
          <a:xfrm>
            <a:off x="1336077" y="3758883"/>
            <a:ext cx="3013472" cy="2517972"/>
            <a:chOff x="4650973" y="1463826"/>
            <a:chExt cx="4017962" cy="2517972"/>
          </a:xfrm>
        </p:grpSpPr>
        <p:sp>
          <p:nvSpPr>
            <p:cNvPr id="8200" name="Vertical Text Placeholder 8"/>
            <p:cNvSpPr>
              <a:spLocks/>
            </p:cNvSpPr>
            <p:nvPr/>
          </p:nvSpPr>
          <p:spPr bwMode="auto">
            <a:xfrm>
              <a:off x="4650973" y="1463826"/>
              <a:ext cx="4017962" cy="406400"/>
            </a:xfrm>
            <a:prstGeom prst="rect">
              <a:avLst/>
            </a:prstGeom>
            <a:solidFill>
              <a:schemeClr val="accent1"/>
            </a:solidFill>
            <a:ln w="9525">
              <a:solidFill>
                <a:schemeClr val="accent1"/>
              </a:solidFill>
              <a:miter lim="800000"/>
              <a:headEnd/>
              <a:tailEnd/>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 Omgevingsklachten: 390</a:t>
              </a:r>
            </a:p>
          </p:txBody>
        </p:sp>
        <p:sp>
          <p:nvSpPr>
            <p:cNvPr id="23" name="Rectangle 22"/>
            <p:cNvSpPr>
              <a:spLocks noChangeArrowheads="1"/>
            </p:cNvSpPr>
            <p:nvPr/>
          </p:nvSpPr>
          <p:spPr bwMode="auto">
            <a:xfrm>
              <a:off x="4650973" y="1867671"/>
              <a:ext cx="4017962" cy="2114127"/>
            </a:xfrm>
            <a:prstGeom prst="rect">
              <a:avLst/>
            </a:prstGeom>
            <a:noFill/>
            <a:ln w="9525">
              <a:solidFill>
                <a:schemeClr val="accent1"/>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dirty="0">
                <a:solidFill>
                  <a:srgbClr val="FFFFFF"/>
                </a:solidFill>
              </a:endParaRPr>
            </a:p>
          </p:txBody>
        </p:sp>
      </p:grpSp>
      <p:grpSp>
        <p:nvGrpSpPr>
          <p:cNvPr id="7" name="Group 11">
            <a:extLst>
              <a:ext uri="{FF2B5EF4-FFF2-40B4-BE49-F238E27FC236}">
                <a16:creationId xmlns="" xmlns:a16="http://schemas.microsoft.com/office/drawing/2014/main" id="{04462A89-C295-4B16-BEDD-FD9EBE4CBB09}"/>
              </a:ext>
            </a:extLst>
          </p:cNvPr>
          <p:cNvGrpSpPr/>
          <p:nvPr/>
        </p:nvGrpSpPr>
        <p:grpSpPr>
          <a:xfrm>
            <a:off x="4504879" y="1115838"/>
            <a:ext cx="3013472" cy="2529512"/>
            <a:chOff x="416507" y="4091272"/>
            <a:chExt cx="4017962" cy="2529512"/>
          </a:xfrm>
        </p:grpSpPr>
        <p:sp>
          <p:nvSpPr>
            <p:cNvPr id="8199" name="Vertical Text Placeholder 8"/>
            <p:cNvSpPr>
              <a:spLocks/>
            </p:cNvSpPr>
            <p:nvPr/>
          </p:nvSpPr>
          <p:spPr bwMode="auto">
            <a:xfrm>
              <a:off x="416507" y="4091272"/>
              <a:ext cx="4017962" cy="406400"/>
            </a:xfrm>
            <a:prstGeom prst="rect">
              <a:avLst/>
            </a:prstGeom>
            <a:solidFill>
              <a:schemeClr val="accent1"/>
            </a:solidFill>
            <a:ln w="9525">
              <a:solidFill>
                <a:schemeClr val="accent1"/>
              </a:solidFill>
              <a:miter lim="800000"/>
              <a:headEnd/>
              <a:tailEnd/>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Veiligheid tijdens de stilstand</a:t>
              </a:r>
            </a:p>
          </p:txBody>
        </p:sp>
        <p:sp>
          <p:nvSpPr>
            <p:cNvPr id="24" name="Rectangle 23"/>
            <p:cNvSpPr>
              <a:spLocks noChangeArrowheads="1"/>
            </p:cNvSpPr>
            <p:nvPr/>
          </p:nvSpPr>
          <p:spPr bwMode="auto">
            <a:xfrm>
              <a:off x="416507" y="4483190"/>
              <a:ext cx="4017962" cy="2137594"/>
            </a:xfrm>
            <a:prstGeom prst="rect">
              <a:avLst/>
            </a:prstGeom>
            <a:noFill/>
            <a:ln w="9525">
              <a:solidFill>
                <a:schemeClr val="accent1"/>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sz="1400" dirty="0">
                <a:solidFill>
                  <a:srgbClr val="FFFFFF"/>
                </a:solidFill>
              </a:endParaRPr>
            </a:p>
          </p:txBody>
        </p:sp>
      </p:grpSp>
      <p:pic>
        <p:nvPicPr>
          <p:cNvPr id="4" name="Picture 3">
            <a:extLst>
              <a:ext uri="{FF2B5EF4-FFF2-40B4-BE49-F238E27FC236}">
                <a16:creationId xmlns="" xmlns:a16="http://schemas.microsoft.com/office/drawing/2014/main" id="{A519FC47-40C7-4229-9A12-8BD59E83FE96}"/>
              </a:ext>
            </a:extLst>
          </p:cNvPr>
          <p:cNvPicPr>
            <a:picLocks noChangeAspect="1"/>
          </p:cNvPicPr>
          <p:nvPr/>
        </p:nvPicPr>
        <p:blipFill>
          <a:blip r:embed="rId5" cstate="print"/>
          <a:stretch>
            <a:fillRect/>
          </a:stretch>
        </p:blipFill>
        <p:spPr>
          <a:xfrm>
            <a:off x="1358776" y="1647162"/>
            <a:ext cx="2989892" cy="1997911"/>
          </a:xfrm>
          <a:prstGeom prst="rect">
            <a:avLst/>
          </a:prstGeom>
        </p:spPr>
      </p:pic>
      <p:pic>
        <p:nvPicPr>
          <p:cNvPr id="6" name="Picture 5">
            <a:extLst>
              <a:ext uri="{FF2B5EF4-FFF2-40B4-BE49-F238E27FC236}">
                <a16:creationId xmlns="" xmlns:a16="http://schemas.microsoft.com/office/drawing/2014/main" id="{BDC63913-308C-4A82-9263-88AF54271054}"/>
              </a:ext>
            </a:extLst>
          </p:cNvPr>
          <p:cNvPicPr>
            <a:picLocks noChangeAspect="1"/>
          </p:cNvPicPr>
          <p:nvPr/>
        </p:nvPicPr>
        <p:blipFill>
          <a:blip r:embed="rId6" cstate="print"/>
          <a:stretch>
            <a:fillRect/>
          </a:stretch>
        </p:blipFill>
        <p:spPr>
          <a:xfrm>
            <a:off x="1398304" y="4234935"/>
            <a:ext cx="2884226" cy="1969715"/>
          </a:xfrm>
          <a:prstGeom prst="rect">
            <a:avLst/>
          </a:prstGeom>
        </p:spPr>
      </p:pic>
      <p:pic>
        <p:nvPicPr>
          <p:cNvPr id="9" name="Picture 8">
            <a:extLst>
              <a:ext uri="{FF2B5EF4-FFF2-40B4-BE49-F238E27FC236}">
                <a16:creationId xmlns="" xmlns:a16="http://schemas.microsoft.com/office/drawing/2014/main" id="{CDBA2EAB-647B-4B14-9329-97C521E29A1D}"/>
              </a:ext>
            </a:extLst>
          </p:cNvPr>
          <p:cNvPicPr>
            <a:picLocks noChangeAspect="1"/>
          </p:cNvPicPr>
          <p:nvPr/>
        </p:nvPicPr>
        <p:blipFill>
          <a:blip r:embed="rId7" cstate="print"/>
          <a:stretch>
            <a:fillRect/>
          </a:stretch>
        </p:blipFill>
        <p:spPr>
          <a:xfrm>
            <a:off x="4572000" y="4293096"/>
            <a:ext cx="2879230" cy="1813843"/>
          </a:xfrm>
          <a:prstGeom prst="rect">
            <a:avLst/>
          </a:prstGeom>
        </p:spPr>
      </p:pic>
      <p:pic>
        <p:nvPicPr>
          <p:cNvPr id="5" name="Picture 4">
            <a:extLst>
              <a:ext uri="{FF2B5EF4-FFF2-40B4-BE49-F238E27FC236}">
                <a16:creationId xmlns="" xmlns:a16="http://schemas.microsoft.com/office/drawing/2014/main" id="{D894D18D-A434-4D36-8D73-2B2A4F280AB6}"/>
              </a:ext>
            </a:extLst>
          </p:cNvPr>
          <p:cNvPicPr>
            <a:picLocks noChangeAspect="1"/>
          </p:cNvPicPr>
          <p:nvPr/>
        </p:nvPicPr>
        <p:blipFill rotWithShape="1">
          <a:blip r:embed="rId8" cstate="print"/>
          <a:srcRect t="4875" r="7494" b="11669"/>
          <a:stretch/>
        </p:blipFill>
        <p:spPr>
          <a:xfrm>
            <a:off x="4508792" y="1533351"/>
            <a:ext cx="3009559" cy="2114663"/>
          </a:xfrm>
          <a:prstGeom prst="rect">
            <a:avLst/>
          </a:prstGeom>
        </p:spPr>
      </p:pic>
      <p:sp>
        <p:nvSpPr>
          <p:cNvPr id="25" name="Tijdelijke aanduiding voor voettekst 4"/>
          <p:cNvSpPr txBox="1">
            <a:spLocks/>
          </p:cNvSpPr>
          <p:nvPr/>
        </p:nvSpPr>
        <p:spPr>
          <a:xfrm>
            <a:off x="395288" y="260648"/>
            <a:ext cx="3598862" cy="215900"/>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nl-NL" sz="12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pic>
        <p:nvPicPr>
          <p:cNvPr id="2051" name="Picture 3"/>
          <p:cNvPicPr>
            <a:picLocks noChangeAspect="1" noChangeArrowheads="1"/>
          </p:cNvPicPr>
          <p:nvPr/>
        </p:nvPicPr>
        <p:blipFill>
          <a:blip r:embed="rId9" cstate="print"/>
          <a:srcRect/>
          <a:stretch>
            <a:fillRect/>
          </a:stretch>
        </p:blipFill>
        <p:spPr bwMode="auto">
          <a:xfrm>
            <a:off x="8316416" y="326024"/>
            <a:ext cx="360040" cy="3268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4" name="Slide Number Placeholder 3"/>
          <p:cNvSpPr>
            <a:spLocks noGrp="1"/>
          </p:cNvSpPr>
          <p:nvPr>
            <p:ph type="sldNum" sz="quarter" idx="10"/>
          </p:nvPr>
        </p:nvSpPr>
        <p:spPr/>
        <p:txBody>
          <a:bodyPr/>
          <a:lstStyle/>
          <a:p>
            <a:pPr fontAlgn="base">
              <a:defRPr/>
            </a:pPr>
            <a:fld id="{68D61A7F-77DB-40DD-9952-B755D9C58347}" type="slidenum">
              <a:rPr lang="en-US" altLang="nl-NL">
                <a:solidFill>
                  <a:srgbClr val="FFFFFF"/>
                </a:solidFill>
                <a:latin typeface="Arial" panose="020B0604020202020204" pitchFamily="34" charset="0"/>
              </a:rPr>
              <a:pPr fontAlgn="base">
                <a:defRPr/>
              </a:pPr>
              <a:t>18</a:t>
            </a:fld>
            <a:endParaRPr lang="en-US" altLang="nl-NL" dirty="0">
              <a:solidFill>
                <a:srgbClr val="FFFFFF"/>
              </a:solidFill>
              <a:latin typeface="Arial" panose="020B0604020202020204" pitchFamily="34" charset="0"/>
            </a:endParaRPr>
          </a:p>
        </p:txBody>
      </p:sp>
      <p:sp>
        <p:nvSpPr>
          <p:cNvPr id="6" name="Text Box 8"/>
          <p:cNvSpPr txBox="1">
            <a:spLocks noChangeArrowheads="1"/>
          </p:cNvSpPr>
          <p:nvPr/>
        </p:nvSpPr>
        <p:spPr bwMode="auto">
          <a:xfrm>
            <a:off x="458452" y="293984"/>
            <a:ext cx="6048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50000"/>
              </a:spcBef>
              <a:spcAft>
                <a:spcPct val="0"/>
              </a:spcAft>
              <a:buClrTx/>
              <a:buNone/>
            </a:pPr>
            <a:r>
              <a:rPr lang="nl-NL" altLang="nl-NL" b="1" dirty="0">
                <a:solidFill>
                  <a:schemeClr val="bg1"/>
                </a:solidFill>
                <a:cs typeface="Arial" panose="020B0604020202020204" pitchFamily="34" charset="0"/>
              </a:rPr>
              <a:t>Financieel resultaat juli 2019</a:t>
            </a:r>
          </a:p>
        </p:txBody>
      </p:sp>
      <p:graphicFrame>
        <p:nvGraphicFramePr>
          <p:cNvPr id="10" name="Chart 9">
            <a:extLst>
              <a:ext uri="{FF2B5EF4-FFF2-40B4-BE49-F238E27FC236}">
                <a16:creationId xmlns="" xmlns:a16="http://schemas.microsoft.com/office/drawing/2014/main" id="{00000000-0008-0000-0200-000005000000}"/>
              </a:ext>
            </a:extLst>
          </p:cNvPr>
          <p:cNvGraphicFramePr>
            <a:graphicFrameLocks/>
          </p:cNvGraphicFramePr>
          <p:nvPr>
            <p:extLst/>
          </p:nvPr>
        </p:nvGraphicFramePr>
        <p:xfrm>
          <a:off x="1439466" y="1340770"/>
          <a:ext cx="6048375" cy="5112419"/>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3"/>
          <p:cNvPicPr>
            <a:picLocks noChangeAspect="1" noChangeArrowheads="1"/>
          </p:cNvPicPr>
          <p:nvPr/>
        </p:nvPicPr>
        <p:blipFill>
          <a:blip r:embed="rId4" cstate="print"/>
          <a:srcRect/>
          <a:stretch>
            <a:fillRect/>
          </a:stretch>
        </p:blipFill>
        <p:spPr bwMode="auto">
          <a:xfrm>
            <a:off x="8316416" y="326024"/>
            <a:ext cx="360040" cy="326878"/>
          </a:xfrm>
          <a:prstGeom prst="rect">
            <a:avLst/>
          </a:prstGeom>
          <a:noFill/>
          <a:ln w="9525">
            <a:noFill/>
            <a:miter lim="800000"/>
            <a:headEnd/>
            <a:tailEnd/>
          </a:ln>
        </p:spPr>
      </p:pic>
    </p:spTree>
    <p:extLst>
      <p:ext uri="{BB962C8B-B14F-4D97-AF65-F5344CB8AC3E}">
        <p14:creationId xmlns="" xmlns:p14="http://schemas.microsoft.com/office/powerpoint/2010/main" val="2036865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extLst/>
          </p:nvPr>
        </p:nvGraphicFramePr>
        <p:xfrm>
          <a:off x="1144191" y="1588"/>
          <a:ext cx="1191" cy="1588"/>
        </p:xfrm>
        <a:graphic>
          <a:graphicData uri="http://schemas.openxmlformats.org/presentationml/2006/ole">
            <p:oleObj spid="_x0000_s3074" name="think-cell Slide" r:id="rId5" imgW="360" imgH="360" progId="">
              <p:embed/>
            </p:oleObj>
          </a:graphicData>
        </a:graphic>
      </p:graphicFrame>
      <p:sp>
        <p:nvSpPr>
          <p:cNvPr id="3" name="Rectangle 2" hidden="1"/>
          <p:cNvSpPr/>
          <p:nvPr>
            <p:custDataLst>
              <p:tags r:id="rId2"/>
            </p:custDataLst>
          </p:nvPr>
        </p:nvSpPr>
        <p:spPr bwMode="auto">
          <a:xfrm>
            <a:off x="1143000" y="0"/>
            <a:ext cx="119063" cy="158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vert="horz" wrap="none" lIns="0" tIns="0" rIns="0" bIns="0" numCol="1" rtlCol="0" anchor="b" anchorCtr="0" compatLnSpc="1">
            <a:prstTxWarp prst="textNoShape">
              <a:avLst/>
            </a:prstTxWarp>
          </a:bodyPr>
          <a:lstStyle/>
          <a:p>
            <a:pPr fontAlgn="base">
              <a:lnSpc>
                <a:spcPts val="1600"/>
              </a:lnSpc>
              <a:spcBef>
                <a:spcPct val="0"/>
              </a:spcBef>
              <a:spcAft>
                <a:spcPct val="0"/>
              </a:spcAft>
              <a:buClr>
                <a:srgbClr val="FFA100"/>
              </a:buClr>
            </a:pPr>
            <a:endParaRPr lang="nl-NL" b="1" dirty="0">
              <a:solidFill>
                <a:srgbClr val="FFFFFF"/>
              </a:solidFill>
              <a:latin typeface="Arial" panose="020B0604020202020204" pitchFamily="34" charset="0"/>
              <a:ea typeface="MS PGothic" panose="020B0600070205080204" pitchFamily="34" charset="-128"/>
              <a:sym typeface="Arial" panose="020B0604020202020204" pitchFamily="34" charset="0"/>
            </a:endParaRPr>
          </a:p>
        </p:txBody>
      </p:sp>
      <p:sp>
        <p:nvSpPr>
          <p:cNvPr id="4" name="Slide Number Placeholder 3"/>
          <p:cNvSpPr>
            <a:spLocks noGrp="1"/>
          </p:cNvSpPr>
          <p:nvPr>
            <p:ph type="sldNum" sz="quarter" idx="10"/>
          </p:nvPr>
        </p:nvSpPr>
        <p:spPr/>
        <p:txBody>
          <a:bodyPr/>
          <a:lstStyle/>
          <a:p>
            <a:pPr fontAlgn="base">
              <a:defRPr/>
            </a:pPr>
            <a:fld id="{6511058E-CF91-43A9-A26D-38225FAB92D1}" type="slidenum">
              <a:rPr lang="en-US" altLang="nl-NL">
                <a:solidFill>
                  <a:srgbClr val="FFFFFF"/>
                </a:solidFill>
                <a:latin typeface="Arial" panose="020B0604020202020204" pitchFamily="34" charset="0"/>
              </a:rPr>
              <a:pPr fontAlgn="base">
                <a:defRPr/>
              </a:pPr>
              <a:t>19</a:t>
            </a:fld>
            <a:endParaRPr lang="en-US" altLang="nl-NL" dirty="0">
              <a:solidFill>
                <a:srgbClr val="FFFFFF"/>
              </a:solidFill>
              <a:latin typeface="Arial" panose="020B0604020202020204" pitchFamily="34" charset="0"/>
            </a:endParaRPr>
          </a:p>
        </p:txBody>
      </p:sp>
      <p:graphicFrame>
        <p:nvGraphicFramePr>
          <p:cNvPr id="13" name="Table 12">
            <a:extLst>
              <a:ext uri="{FF2B5EF4-FFF2-40B4-BE49-F238E27FC236}">
                <a16:creationId xmlns="" xmlns:a16="http://schemas.microsoft.com/office/drawing/2014/main" id="{F47923D9-07DD-49E5-9CC5-7611A4A3E281}"/>
              </a:ext>
            </a:extLst>
          </p:cNvPr>
          <p:cNvGraphicFramePr>
            <a:graphicFrameLocks noGrp="1"/>
          </p:cNvGraphicFramePr>
          <p:nvPr>
            <p:extLst/>
          </p:nvPr>
        </p:nvGraphicFramePr>
        <p:xfrm>
          <a:off x="395536" y="1239854"/>
          <a:ext cx="8352928" cy="4709427"/>
        </p:xfrm>
        <a:graphic>
          <a:graphicData uri="http://schemas.openxmlformats.org/drawingml/2006/table">
            <a:tbl>
              <a:tblPr/>
              <a:tblGrid>
                <a:gridCol w="1872208">
                  <a:extLst>
                    <a:ext uri="{9D8B030D-6E8A-4147-A177-3AD203B41FA5}">
                      <a16:colId xmlns="" xmlns:a16="http://schemas.microsoft.com/office/drawing/2014/main" val="20000"/>
                    </a:ext>
                  </a:extLst>
                </a:gridCol>
                <a:gridCol w="1115034">
                  <a:extLst>
                    <a:ext uri="{9D8B030D-6E8A-4147-A177-3AD203B41FA5}">
                      <a16:colId xmlns="" xmlns:a16="http://schemas.microsoft.com/office/drawing/2014/main" val="20001"/>
                    </a:ext>
                  </a:extLst>
                </a:gridCol>
                <a:gridCol w="855982">
                  <a:extLst>
                    <a:ext uri="{9D8B030D-6E8A-4147-A177-3AD203B41FA5}">
                      <a16:colId xmlns="" xmlns:a16="http://schemas.microsoft.com/office/drawing/2014/main" val="20002"/>
                    </a:ext>
                  </a:extLst>
                </a:gridCol>
                <a:gridCol w="855982">
                  <a:extLst>
                    <a:ext uri="{9D8B030D-6E8A-4147-A177-3AD203B41FA5}">
                      <a16:colId xmlns="" xmlns:a16="http://schemas.microsoft.com/office/drawing/2014/main" val="20003"/>
                    </a:ext>
                  </a:extLst>
                </a:gridCol>
                <a:gridCol w="1205450">
                  <a:extLst>
                    <a:ext uri="{9D8B030D-6E8A-4147-A177-3AD203B41FA5}">
                      <a16:colId xmlns="" xmlns:a16="http://schemas.microsoft.com/office/drawing/2014/main" val="20004"/>
                    </a:ext>
                  </a:extLst>
                </a:gridCol>
                <a:gridCol w="1152128">
                  <a:extLst>
                    <a:ext uri="{9D8B030D-6E8A-4147-A177-3AD203B41FA5}">
                      <a16:colId xmlns="" xmlns:a16="http://schemas.microsoft.com/office/drawing/2014/main" val="20005"/>
                    </a:ext>
                  </a:extLst>
                </a:gridCol>
                <a:gridCol w="1296144">
                  <a:extLst>
                    <a:ext uri="{9D8B030D-6E8A-4147-A177-3AD203B41FA5}">
                      <a16:colId xmlns="" xmlns:a16="http://schemas.microsoft.com/office/drawing/2014/main" val="20006"/>
                    </a:ext>
                  </a:extLst>
                </a:gridCol>
              </a:tblGrid>
              <a:tr h="247214">
                <a:tc>
                  <a:txBody>
                    <a:bodyPr/>
                    <a:lstStyle/>
                    <a:p>
                      <a:pPr algn="l" fontAlgn="b"/>
                      <a:endParaRPr lang="nl-NL" sz="1100" b="0" i="0" u="none" strike="noStrike" dirty="0">
                        <a:solidFill>
                          <a:srgbClr val="FFFFFF"/>
                        </a:solidFill>
                        <a:effectLst/>
                        <a:latin typeface="Arial" panose="020B0604020202020204" pitchFamily="34" charset="0"/>
                      </a:endParaRPr>
                    </a:p>
                  </a:txBody>
                  <a:tcPr marL="7144" marR="7144"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200" b="1" i="0" u="none" strike="noStrike" dirty="0">
                          <a:solidFill>
                            <a:srgbClr val="FFFFFF"/>
                          </a:solidFill>
                          <a:effectLst/>
                          <a:latin typeface="Arial" panose="020B0604020202020204" pitchFamily="34" charset="0"/>
                        </a:rPr>
                        <a:t> </a:t>
                      </a:r>
                    </a:p>
                  </a:txBody>
                  <a:tcPr marL="7144" marR="7144"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66CC"/>
                    </a:solidFill>
                  </a:tcPr>
                </a:tc>
                <a:tc>
                  <a:txBody>
                    <a:bodyPr/>
                    <a:lstStyle/>
                    <a:p>
                      <a:pPr algn="ctr" fontAlgn="b"/>
                      <a:r>
                        <a:rPr lang="nl-NL" sz="1200" b="1" i="0" u="none" strike="noStrike" dirty="0" smtClean="0">
                          <a:solidFill>
                            <a:srgbClr val="FFFFFF"/>
                          </a:solidFill>
                          <a:effectLst/>
                          <a:latin typeface="Arial" panose="020B0604020202020204" pitchFamily="34" charset="0"/>
                        </a:rPr>
                        <a:t>juli</a:t>
                      </a:r>
                      <a:endParaRPr lang="nl-NL" sz="1200" b="1" i="0" u="none" strike="noStrike" dirty="0">
                        <a:solidFill>
                          <a:srgbClr val="FFFFFF"/>
                        </a:solidFill>
                        <a:effectLst/>
                        <a:latin typeface="Arial" panose="020B0604020202020204" pitchFamily="34" charset="0"/>
                      </a:endParaRPr>
                    </a:p>
                  </a:txBody>
                  <a:tcPr marL="7144" marR="7144" marT="9525" marB="0" anchor="b">
                    <a:lnL>
                      <a:noFill/>
                    </a:lnL>
                    <a:lnR>
                      <a:noFill/>
                    </a:lnR>
                    <a:lnT w="12700" cap="flat" cmpd="sng" algn="ctr">
                      <a:solidFill>
                        <a:srgbClr val="000000"/>
                      </a:solidFill>
                      <a:prstDash val="solid"/>
                      <a:round/>
                      <a:headEnd type="none" w="med" len="med"/>
                      <a:tailEnd type="none" w="med" len="med"/>
                    </a:lnT>
                    <a:lnB>
                      <a:noFill/>
                    </a:lnB>
                    <a:solidFill>
                      <a:srgbClr val="0066CC"/>
                    </a:solidFill>
                  </a:tcPr>
                </a:tc>
                <a:tc>
                  <a:txBody>
                    <a:bodyPr/>
                    <a:lstStyle/>
                    <a:p>
                      <a:pPr algn="ctr" fontAlgn="b"/>
                      <a:r>
                        <a:rPr lang="nl-NL" sz="1200" b="1" i="0" u="none" strike="noStrike">
                          <a:solidFill>
                            <a:srgbClr val="FFFFFF"/>
                          </a:solidFill>
                          <a:effectLst/>
                          <a:latin typeface="Arial" panose="020B0604020202020204" pitchFamily="34" charset="0"/>
                        </a:rPr>
                        <a:t> </a:t>
                      </a:r>
                    </a:p>
                  </a:txBody>
                  <a:tcPr marL="7144" marR="7144"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66CC"/>
                    </a:solidFill>
                  </a:tcPr>
                </a:tc>
                <a:tc>
                  <a:txBody>
                    <a:bodyPr/>
                    <a:lstStyle/>
                    <a:p>
                      <a:pPr algn="ctr" fontAlgn="b"/>
                      <a:r>
                        <a:rPr lang="nl-NL" sz="1200" b="1" i="0" u="none" strike="noStrike">
                          <a:solidFill>
                            <a:srgbClr val="FFFFFF"/>
                          </a:solidFill>
                          <a:effectLst/>
                          <a:latin typeface="Arial" panose="020B0604020202020204" pitchFamily="34" charset="0"/>
                        </a:rPr>
                        <a:t> </a:t>
                      </a:r>
                    </a:p>
                  </a:txBody>
                  <a:tcPr marL="7144" marR="7144"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66CC"/>
                    </a:solidFill>
                  </a:tcPr>
                </a:tc>
                <a:tc>
                  <a:txBody>
                    <a:bodyPr/>
                    <a:lstStyle/>
                    <a:p>
                      <a:pPr algn="ctr" fontAlgn="b"/>
                      <a:r>
                        <a:rPr lang="nl-NL" sz="1200" b="1" i="0" u="none" strike="noStrike">
                          <a:solidFill>
                            <a:srgbClr val="FFFFFF"/>
                          </a:solidFill>
                          <a:effectLst/>
                          <a:latin typeface="Arial" panose="020B0604020202020204" pitchFamily="34" charset="0"/>
                        </a:rPr>
                        <a:t>Year to Date</a:t>
                      </a:r>
                    </a:p>
                  </a:txBody>
                  <a:tcPr marL="7144" marR="7144" marT="9525" marB="0" anchor="b">
                    <a:lnL>
                      <a:noFill/>
                    </a:lnL>
                    <a:lnR>
                      <a:noFill/>
                    </a:lnR>
                    <a:lnT w="12700" cap="flat" cmpd="sng" algn="ctr">
                      <a:solidFill>
                        <a:srgbClr val="000000"/>
                      </a:solidFill>
                      <a:prstDash val="solid"/>
                      <a:round/>
                      <a:headEnd type="none" w="med" len="med"/>
                      <a:tailEnd type="none" w="med" len="med"/>
                    </a:lnT>
                    <a:lnB>
                      <a:noFill/>
                    </a:lnB>
                    <a:solidFill>
                      <a:srgbClr val="0066CC"/>
                    </a:solidFill>
                  </a:tcPr>
                </a:tc>
                <a:tc>
                  <a:txBody>
                    <a:bodyPr/>
                    <a:lstStyle/>
                    <a:p>
                      <a:pPr algn="ctr" fontAlgn="b"/>
                      <a:r>
                        <a:rPr lang="nl-NL" sz="1200" b="1" i="0" u="none" strike="noStrike">
                          <a:solidFill>
                            <a:srgbClr val="FFFFFF"/>
                          </a:solidFill>
                          <a:effectLst/>
                          <a:latin typeface="Arial" panose="020B0604020202020204" pitchFamily="34" charset="0"/>
                        </a:rPr>
                        <a:t> </a:t>
                      </a:r>
                    </a:p>
                  </a:txBody>
                  <a:tcPr marL="7144" marR="7144"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66CC"/>
                    </a:solidFill>
                  </a:tcPr>
                </a:tc>
                <a:extLst>
                  <a:ext uri="{0D108BD9-81ED-4DB2-BD59-A6C34878D82A}">
                    <a16:rowId xmlns="" xmlns:a16="http://schemas.microsoft.com/office/drawing/2014/main" val="10000"/>
                  </a:ext>
                </a:extLst>
              </a:tr>
              <a:tr h="247214">
                <a:tc>
                  <a:txBody>
                    <a:bodyPr/>
                    <a:lstStyle/>
                    <a:p>
                      <a:pPr algn="l" fontAlgn="b"/>
                      <a:endParaRPr lang="nl-NL" sz="1100" b="0" i="0" u="none" strike="noStrike">
                        <a:solidFill>
                          <a:srgbClr val="FFFFFF"/>
                        </a:solidFill>
                        <a:effectLst/>
                        <a:latin typeface="Arial" panose="020B0604020202020204" pitchFamily="34" charset="0"/>
                      </a:endParaRPr>
                    </a:p>
                  </a:txBody>
                  <a:tcPr marL="7144" marR="7144"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200" b="1" i="0" u="none" strike="noStrike">
                          <a:solidFill>
                            <a:srgbClr val="FFFFFF"/>
                          </a:solidFill>
                          <a:effectLst/>
                          <a:latin typeface="Arial" panose="020B0604020202020204" pitchFamily="34" charset="0"/>
                        </a:rPr>
                        <a:t>Gerealiseerd</a:t>
                      </a:r>
                    </a:p>
                  </a:txBody>
                  <a:tcPr marL="7144" marR="7144" marT="9525" marB="0" anchor="b">
                    <a:lnL w="12700" cap="flat" cmpd="sng" algn="ctr">
                      <a:solidFill>
                        <a:srgbClr val="000000"/>
                      </a:solidFill>
                      <a:prstDash val="solid"/>
                      <a:round/>
                      <a:headEnd type="none" w="med" len="med"/>
                      <a:tailEnd type="none" w="med" len="med"/>
                    </a:lnL>
                    <a:lnR>
                      <a:noFill/>
                    </a:lnR>
                    <a:lnT>
                      <a:noFill/>
                    </a:lnT>
                    <a:lnB>
                      <a:noFill/>
                    </a:lnB>
                    <a:solidFill>
                      <a:srgbClr val="0066CC"/>
                    </a:solidFill>
                  </a:tcPr>
                </a:tc>
                <a:tc>
                  <a:txBody>
                    <a:bodyPr/>
                    <a:lstStyle/>
                    <a:p>
                      <a:pPr algn="ctr" fontAlgn="b"/>
                      <a:r>
                        <a:rPr lang="nl-NL" sz="1200" b="1" i="0" u="none" strike="noStrike">
                          <a:solidFill>
                            <a:srgbClr val="FFFFFF"/>
                          </a:solidFill>
                          <a:effectLst/>
                          <a:latin typeface="Arial" panose="020B0604020202020204" pitchFamily="34" charset="0"/>
                        </a:rPr>
                        <a:t>Plan</a:t>
                      </a:r>
                    </a:p>
                  </a:txBody>
                  <a:tcPr marL="7144" marR="7144" marT="9525" marB="0" anchor="b">
                    <a:lnL>
                      <a:noFill/>
                    </a:lnL>
                    <a:lnR>
                      <a:noFill/>
                    </a:lnR>
                    <a:lnT>
                      <a:noFill/>
                    </a:lnT>
                    <a:lnB>
                      <a:noFill/>
                    </a:lnB>
                    <a:solidFill>
                      <a:srgbClr val="0066CC"/>
                    </a:solidFill>
                  </a:tcPr>
                </a:tc>
                <a:tc>
                  <a:txBody>
                    <a:bodyPr/>
                    <a:lstStyle/>
                    <a:p>
                      <a:pPr algn="ctr" fontAlgn="b"/>
                      <a:r>
                        <a:rPr lang="nl-NL" sz="1200" b="1" i="0" u="none" strike="noStrike">
                          <a:solidFill>
                            <a:srgbClr val="FFFFFF"/>
                          </a:solidFill>
                          <a:effectLst/>
                          <a:latin typeface="Arial" panose="020B0604020202020204" pitchFamily="34" charset="0"/>
                        </a:rPr>
                        <a:t>Afwijking</a:t>
                      </a:r>
                    </a:p>
                  </a:txBody>
                  <a:tcPr marL="7144" marR="7144" marT="9525" marB="0" anchor="b">
                    <a:lnL>
                      <a:noFill/>
                    </a:lnL>
                    <a:lnR w="12700" cap="flat" cmpd="sng" algn="ctr">
                      <a:solidFill>
                        <a:srgbClr val="000000"/>
                      </a:solidFill>
                      <a:prstDash val="solid"/>
                      <a:round/>
                      <a:headEnd type="none" w="med" len="med"/>
                      <a:tailEnd type="none" w="med" len="med"/>
                    </a:lnR>
                    <a:lnT>
                      <a:noFill/>
                    </a:lnT>
                    <a:lnB>
                      <a:noFill/>
                    </a:lnB>
                    <a:solidFill>
                      <a:srgbClr val="0066CC"/>
                    </a:solidFill>
                  </a:tcPr>
                </a:tc>
                <a:tc>
                  <a:txBody>
                    <a:bodyPr/>
                    <a:lstStyle/>
                    <a:p>
                      <a:pPr algn="ctr" fontAlgn="b"/>
                      <a:r>
                        <a:rPr lang="nl-NL" sz="1200" b="1" i="0" u="none" strike="noStrike" dirty="0">
                          <a:solidFill>
                            <a:srgbClr val="FFFFFF"/>
                          </a:solidFill>
                          <a:effectLst/>
                          <a:latin typeface="Arial" panose="020B0604020202020204" pitchFamily="34" charset="0"/>
                        </a:rPr>
                        <a:t>Gerealiseerd</a:t>
                      </a:r>
                    </a:p>
                  </a:txBody>
                  <a:tcPr marL="7144" marR="7144" marT="9525" marB="0" anchor="b">
                    <a:lnL w="12700" cap="flat" cmpd="sng" algn="ctr">
                      <a:solidFill>
                        <a:srgbClr val="000000"/>
                      </a:solidFill>
                      <a:prstDash val="solid"/>
                      <a:round/>
                      <a:headEnd type="none" w="med" len="med"/>
                      <a:tailEnd type="none" w="med" len="med"/>
                    </a:lnL>
                    <a:lnR>
                      <a:noFill/>
                    </a:lnR>
                    <a:lnT>
                      <a:noFill/>
                    </a:lnT>
                    <a:lnB>
                      <a:noFill/>
                    </a:lnB>
                    <a:solidFill>
                      <a:srgbClr val="0066CC"/>
                    </a:solidFill>
                  </a:tcPr>
                </a:tc>
                <a:tc>
                  <a:txBody>
                    <a:bodyPr/>
                    <a:lstStyle/>
                    <a:p>
                      <a:pPr algn="ctr" fontAlgn="b"/>
                      <a:r>
                        <a:rPr lang="nl-NL" sz="1200" b="1" i="0" u="none" strike="noStrike" dirty="0">
                          <a:solidFill>
                            <a:srgbClr val="FFFFFF"/>
                          </a:solidFill>
                          <a:effectLst/>
                          <a:latin typeface="Arial" panose="020B0604020202020204" pitchFamily="34" charset="0"/>
                        </a:rPr>
                        <a:t>Plan</a:t>
                      </a:r>
                    </a:p>
                  </a:txBody>
                  <a:tcPr marL="7144" marR="7144" marT="9525" marB="0" anchor="b">
                    <a:lnL>
                      <a:noFill/>
                    </a:lnL>
                    <a:lnR>
                      <a:noFill/>
                    </a:lnR>
                    <a:lnT>
                      <a:noFill/>
                    </a:lnT>
                    <a:lnB>
                      <a:noFill/>
                    </a:lnB>
                    <a:solidFill>
                      <a:srgbClr val="0066CC"/>
                    </a:solidFill>
                  </a:tcPr>
                </a:tc>
                <a:tc>
                  <a:txBody>
                    <a:bodyPr/>
                    <a:lstStyle/>
                    <a:p>
                      <a:pPr algn="ctr" fontAlgn="b"/>
                      <a:r>
                        <a:rPr lang="nl-NL" sz="1200" b="1" i="0" u="none" strike="noStrike" dirty="0">
                          <a:solidFill>
                            <a:srgbClr val="FFFFFF"/>
                          </a:solidFill>
                          <a:effectLst/>
                          <a:latin typeface="Arial" panose="020B0604020202020204" pitchFamily="34" charset="0"/>
                        </a:rPr>
                        <a:t>Afwijking</a:t>
                      </a:r>
                    </a:p>
                  </a:txBody>
                  <a:tcPr marL="7144" marR="7144" marT="9525" marB="0" anchor="b">
                    <a:lnL>
                      <a:noFill/>
                    </a:lnL>
                    <a:lnR w="12700" cap="flat" cmpd="sng" algn="ctr">
                      <a:solidFill>
                        <a:srgbClr val="000000"/>
                      </a:solidFill>
                      <a:prstDash val="solid"/>
                      <a:round/>
                      <a:headEnd type="none" w="med" len="med"/>
                      <a:tailEnd type="none" w="med" len="med"/>
                    </a:lnR>
                    <a:lnT>
                      <a:noFill/>
                    </a:lnT>
                    <a:lnB>
                      <a:noFill/>
                    </a:lnB>
                    <a:solidFill>
                      <a:srgbClr val="0066CC"/>
                    </a:solidFill>
                  </a:tcPr>
                </a:tc>
                <a:extLst>
                  <a:ext uri="{0D108BD9-81ED-4DB2-BD59-A6C34878D82A}">
                    <a16:rowId xmlns="" xmlns:a16="http://schemas.microsoft.com/office/drawing/2014/main" val="10001"/>
                  </a:ext>
                </a:extLst>
              </a:tr>
              <a:tr h="247214">
                <a:tc>
                  <a:txBody>
                    <a:bodyPr/>
                    <a:lstStyle/>
                    <a:p>
                      <a:pPr algn="l" fontAlgn="b"/>
                      <a:endParaRPr lang="nl-NL" sz="1100" b="0" i="0" u="none" strike="noStrike" dirty="0">
                        <a:solidFill>
                          <a:srgbClr val="FFFFFF"/>
                        </a:solidFill>
                        <a:effectLst/>
                        <a:latin typeface="Arial" panose="020B0604020202020204" pitchFamily="34" charset="0"/>
                      </a:endParaRPr>
                    </a:p>
                  </a:txBody>
                  <a:tcPr marL="7144" marR="7144"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nl-NL" sz="1100" b="0" i="0" u="none" strike="noStrike" dirty="0">
                          <a:solidFill>
                            <a:srgbClr val="FFFFFF"/>
                          </a:solidFill>
                          <a:effectLst/>
                          <a:latin typeface="Arial" panose="020B0604020202020204" pitchFamily="34" charset="0"/>
                        </a:rPr>
                        <a:t>(kt)</a:t>
                      </a:r>
                    </a:p>
                  </a:txBody>
                  <a:tcPr marL="7144" marR="7144"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66CC"/>
                    </a:solidFill>
                  </a:tcPr>
                </a:tc>
                <a:tc>
                  <a:txBody>
                    <a:bodyPr/>
                    <a:lstStyle/>
                    <a:p>
                      <a:pPr algn="ctr" fontAlgn="b"/>
                      <a:r>
                        <a:rPr lang="nl-NL" sz="1100" b="0" i="0" u="none" strike="noStrike" dirty="0">
                          <a:solidFill>
                            <a:srgbClr val="FFFFFF"/>
                          </a:solidFill>
                          <a:effectLst/>
                          <a:latin typeface="Arial" panose="020B0604020202020204" pitchFamily="34" charset="0"/>
                        </a:rPr>
                        <a:t>(kt)</a:t>
                      </a: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solidFill>
                      <a:srgbClr val="0066CC"/>
                    </a:solidFill>
                  </a:tcPr>
                </a:tc>
                <a:tc>
                  <a:txBody>
                    <a:bodyPr/>
                    <a:lstStyle/>
                    <a:p>
                      <a:pPr algn="ctr" fontAlgn="b"/>
                      <a:r>
                        <a:rPr lang="nl-NL" sz="1100" b="0" i="0" u="none" strike="noStrike" dirty="0">
                          <a:solidFill>
                            <a:srgbClr val="FFFFFF"/>
                          </a:solidFill>
                          <a:effectLst/>
                          <a:latin typeface="Arial" panose="020B0604020202020204" pitchFamily="34" charset="0"/>
                        </a:rPr>
                        <a:t>(kt)</a:t>
                      </a:r>
                    </a:p>
                  </a:txBody>
                  <a:tcPr marL="7144" marR="7144"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66CC"/>
                    </a:solidFill>
                  </a:tcPr>
                </a:tc>
                <a:tc>
                  <a:txBody>
                    <a:bodyPr/>
                    <a:lstStyle/>
                    <a:p>
                      <a:pPr algn="ctr" fontAlgn="b"/>
                      <a:r>
                        <a:rPr lang="nl-NL" sz="1100" b="0" i="0" u="none" strike="noStrike" dirty="0">
                          <a:solidFill>
                            <a:srgbClr val="FFFFFF"/>
                          </a:solidFill>
                          <a:effectLst/>
                          <a:latin typeface="Arial" panose="020B0604020202020204" pitchFamily="34" charset="0"/>
                        </a:rPr>
                        <a:t>(kt)</a:t>
                      </a:r>
                    </a:p>
                  </a:txBody>
                  <a:tcPr marL="7144" marR="7144"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66CC"/>
                    </a:solidFill>
                  </a:tcPr>
                </a:tc>
                <a:tc>
                  <a:txBody>
                    <a:bodyPr/>
                    <a:lstStyle/>
                    <a:p>
                      <a:pPr algn="ctr" fontAlgn="b"/>
                      <a:r>
                        <a:rPr lang="nl-NL" sz="1100" b="0" i="0" u="none" strike="noStrike" dirty="0">
                          <a:solidFill>
                            <a:srgbClr val="FFFFFF"/>
                          </a:solidFill>
                          <a:effectLst/>
                          <a:latin typeface="Arial" panose="020B0604020202020204" pitchFamily="34" charset="0"/>
                        </a:rPr>
                        <a:t>(kt)</a:t>
                      </a: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solidFill>
                      <a:srgbClr val="0066CC"/>
                    </a:solidFill>
                  </a:tcPr>
                </a:tc>
                <a:tc>
                  <a:txBody>
                    <a:bodyPr/>
                    <a:lstStyle/>
                    <a:p>
                      <a:pPr algn="ctr" fontAlgn="b"/>
                      <a:r>
                        <a:rPr lang="nl-NL" sz="1100" b="0" i="0" u="none" strike="noStrike" dirty="0">
                          <a:solidFill>
                            <a:srgbClr val="FFFFFF"/>
                          </a:solidFill>
                          <a:effectLst/>
                          <a:latin typeface="Arial" panose="020B0604020202020204" pitchFamily="34" charset="0"/>
                        </a:rPr>
                        <a:t>(kt)</a:t>
                      </a:r>
                    </a:p>
                  </a:txBody>
                  <a:tcPr marL="7144" marR="7144"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66CC"/>
                    </a:solidFill>
                  </a:tcPr>
                </a:tc>
                <a:extLst>
                  <a:ext uri="{0D108BD9-81ED-4DB2-BD59-A6C34878D82A}">
                    <a16:rowId xmlns="" xmlns:a16="http://schemas.microsoft.com/office/drawing/2014/main" val="10002"/>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Pellets</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384</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428</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(44)</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nl-NL" sz="1200" b="1" i="0" u="none" strike="noStrike" dirty="0">
                          <a:solidFill>
                            <a:schemeClr val="tx1"/>
                          </a:solidFill>
                          <a:effectLst/>
                          <a:latin typeface="Arial" panose="020B0604020202020204" pitchFamily="34" charset="0"/>
                        </a:rPr>
                        <a:t>1.508</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1.635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(127)</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3"/>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Sinter</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326</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330</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(4)</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1200" b="1" i="0" u="none" strike="noStrike" dirty="0">
                          <a:solidFill>
                            <a:schemeClr val="tx1"/>
                          </a:solidFill>
                          <a:effectLst/>
                          <a:latin typeface="Arial" panose="020B0604020202020204" pitchFamily="34" charset="0"/>
                        </a:rPr>
                        <a:t>1.169</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1.298</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(129)</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4"/>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a:t>
                      </a:r>
                      <a:r>
                        <a:rPr lang="nl-NL" sz="1400" b="1" i="0" u="none" strike="noStrike" dirty="0" err="1" smtClean="0">
                          <a:solidFill>
                            <a:srgbClr val="000000"/>
                          </a:solidFill>
                          <a:effectLst/>
                          <a:latin typeface="Arial" panose="020B0604020202020204" pitchFamily="34" charset="0"/>
                        </a:rPr>
                        <a:t>Kooks</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153</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152</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nl-NL" sz="1200" b="1" i="0" u="none" strike="noStrike" dirty="0">
                          <a:solidFill>
                            <a:schemeClr val="tx1"/>
                          </a:solidFill>
                          <a:effectLst/>
                          <a:latin typeface="Arial" panose="020B0604020202020204" pitchFamily="34" charset="0"/>
                        </a:rPr>
                        <a:t>595</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598</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(3)</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5"/>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Vloeibaar </a:t>
                      </a:r>
                      <a:r>
                        <a:rPr lang="nl-NL" sz="1400" b="1" i="0" u="none" strike="noStrike" dirty="0">
                          <a:solidFill>
                            <a:srgbClr val="000000"/>
                          </a:solidFill>
                          <a:effectLst/>
                          <a:latin typeface="Arial" panose="020B0604020202020204" pitchFamily="34" charset="0"/>
                        </a:rPr>
                        <a:t>ruwijzer</a:t>
                      </a: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537</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557</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(20)</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1200" b="1" i="0" u="none" strike="noStrike" dirty="0">
                          <a:solidFill>
                            <a:schemeClr val="tx1"/>
                          </a:solidFill>
                          <a:effectLst/>
                          <a:latin typeface="Arial" panose="020B0604020202020204" pitchFamily="34" charset="0"/>
                        </a:rPr>
                        <a:t>2.007</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2.118</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(111)</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6"/>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a:t>
                      </a:r>
                      <a:r>
                        <a:rPr lang="nl-NL" sz="1400" b="1" i="0" u="none" strike="noStrike" dirty="0" err="1" smtClean="0">
                          <a:solidFill>
                            <a:srgbClr val="000000"/>
                          </a:solidFill>
                          <a:effectLst/>
                          <a:latin typeface="Arial" panose="020B0604020202020204" pitchFamily="34" charset="0"/>
                        </a:rPr>
                        <a:t>HIsarna</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2</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3</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nl-NL" sz="1200" b="1" i="0" u="none" strike="noStrike" dirty="0">
                          <a:solidFill>
                            <a:schemeClr val="tx1"/>
                          </a:solidFill>
                          <a:effectLst/>
                          <a:latin typeface="Arial" panose="020B0604020202020204" pitchFamily="34" charset="0"/>
                        </a:rPr>
                        <a:t>2</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10</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(8)</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7"/>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Vloeibaar </a:t>
                      </a:r>
                      <a:r>
                        <a:rPr lang="nl-NL" sz="1400" b="1" i="0" u="none" strike="noStrike" dirty="0">
                          <a:solidFill>
                            <a:srgbClr val="000000"/>
                          </a:solidFill>
                          <a:effectLst/>
                          <a:latin typeface="Arial" panose="020B0604020202020204" pitchFamily="34" charset="0"/>
                        </a:rPr>
                        <a:t>staal</a:t>
                      </a: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622</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636</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(14)</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1200" b="1" i="0" u="none" strike="noStrike" dirty="0">
                          <a:solidFill>
                            <a:schemeClr val="tx1"/>
                          </a:solidFill>
                          <a:effectLst/>
                          <a:latin typeface="Arial" panose="020B0604020202020204" pitchFamily="34" charset="0"/>
                        </a:rPr>
                        <a:t>2.310</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2.416</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(106)</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8"/>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DSP</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111</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128</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(17)</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nl-NL" sz="1200" b="1" i="0" u="none" strike="noStrike" dirty="0">
                          <a:solidFill>
                            <a:schemeClr val="tx1"/>
                          </a:solidFill>
                          <a:effectLst/>
                          <a:latin typeface="Arial" panose="020B0604020202020204" pitchFamily="34" charset="0"/>
                        </a:rPr>
                        <a:t>456</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468</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(12)</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9"/>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WBW</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444</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490</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(46)</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1200" b="1" i="0" u="none" strike="noStrike" dirty="0">
                          <a:solidFill>
                            <a:schemeClr val="tx1"/>
                          </a:solidFill>
                          <a:effectLst/>
                          <a:latin typeface="Arial" panose="020B0604020202020204" pitchFamily="34" charset="0"/>
                        </a:rPr>
                        <a:t>1.726</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1.896</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(170)</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10"/>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KBW</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174</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197</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(23)</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nl-NL" sz="1200" b="1" i="0" u="none" strike="noStrike" dirty="0">
                          <a:solidFill>
                            <a:schemeClr val="tx1"/>
                          </a:solidFill>
                          <a:effectLst/>
                          <a:latin typeface="Arial" panose="020B0604020202020204" pitchFamily="34" charset="0"/>
                        </a:rPr>
                        <a:t>757</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792</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(35)</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11"/>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BB21</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164</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186</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(22)</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nl-NL" sz="1200" b="1" i="0" u="none" strike="noStrike" dirty="0">
                          <a:solidFill>
                            <a:schemeClr val="tx1"/>
                          </a:solidFill>
                          <a:effectLst/>
                          <a:latin typeface="Arial" panose="020B0604020202020204" pitchFamily="34" charset="0"/>
                        </a:rPr>
                        <a:t>666</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727</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(61)</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12"/>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BB22</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79</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105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(26)</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nl-NL" sz="1200" b="1" i="0" u="none" strike="noStrike" dirty="0">
                          <a:solidFill>
                            <a:schemeClr val="tx1"/>
                          </a:solidFill>
                          <a:effectLst/>
                          <a:latin typeface="Arial" panose="020B0604020202020204" pitchFamily="34" charset="0"/>
                        </a:rPr>
                        <a:t>359</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400</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(41</a:t>
                      </a:r>
                      <a:r>
                        <a:rPr lang="nl-NL" sz="1200" b="1" i="0" u="none" strike="noStrike" dirty="0" smtClean="0">
                          <a:solidFill>
                            <a:srgbClr val="FFFFFF"/>
                          </a:solidFill>
                          <a:effectLst/>
                          <a:latin typeface="Arial" panose="020B0604020202020204" pitchFamily="34" charset="0"/>
                        </a:rPr>
                        <a:t>)   </a:t>
                      </a:r>
                      <a:endParaRPr lang="nl-NL" sz="1200" b="1" i="0" u="none" strike="noStrike" dirty="0">
                        <a:solidFill>
                          <a:srgbClr val="FFFFFF"/>
                        </a:solidFill>
                        <a:effectLst/>
                        <a:latin typeface="Arial" panose="020B0604020202020204" pitchFamily="34" charset="0"/>
                      </a:endParaRP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3"/>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DVL1</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33</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36</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(3)</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1200" b="1" i="0" u="none" strike="noStrike" dirty="0">
                          <a:solidFill>
                            <a:schemeClr val="tx1"/>
                          </a:solidFill>
                          <a:effectLst/>
                          <a:latin typeface="Arial" panose="020B0604020202020204" pitchFamily="34" charset="0"/>
                        </a:rPr>
                        <a:t>125</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139</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(14)</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4"/>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DVL2</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34</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36</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(2)</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1200" b="1" i="0" u="none" strike="noStrike" dirty="0">
                          <a:solidFill>
                            <a:schemeClr val="tx1"/>
                          </a:solidFill>
                          <a:effectLst/>
                          <a:latin typeface="Arial" panose="020B0604020202020204" pitchFamily="34" charset="0"/>
                        </a:rPr>
                        <a:t>133</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144</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(11)</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15"/>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DVL3</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45</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51</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(6)</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nl-NL" sz="1200" b="1" i="0" u="none" strike="noStrike" dirty="0">
                          <a:solidFill>
                            <a:schemeClr val="tx1"/>
                          </a:solidFill>
                          <a:effectLst/>
                          <a:latin typeface="Arial" panose="020B0604020202020204" pitchFamily="34" charset="0"/>
                        </a:rPr>
                        <a:t>182</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196</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(14)</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16"/>
                  </a:ext>
                </a:extLst>
              </a:tr>
              <a:tr h="247214">
                <a:tc>
                  <a:txBody>
                    <a:bodyPr/>
                    <a:lstStyle/>
                    <a:p>
                      <a:pPr algn="l" fontAlgn="b"/>
                      <a:r>
                        <a:rPr lang="nl-NL" sz="1400" b="1" i="0" u="none" strike="noStrike" dirty="0" smtClean="0">
                          <a:solidFill>
                            <a:srgbClr val="000000"/>
                          </a:solidFill>
                          <a:effectLst/>
                          <a:latin typeface="Arial" panose="020B0604020202020204" pitchFamily="34" charset="0"/>
                        </a:rPr>
                        <a:t>  </a:t>
                      </a:r>
                      <a:r>
                        <a:rPr lang="nl-NL" sz="1400" b="1" i="0" u="none" strike="noStrike" dirty="0" err="1" smtClean="0">
                          <a:solidFill>
                            <a:srgbClr val="000000"/>
                          </a:solidFill>
                          <a:effectLst/>
                          <a:latin typeface="Arial" panose="020B0604020202020204" pitchFamily="34" charset="0"/>
                        </a:rPr>
                        <a:t>Segal</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30</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42</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(12)</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nl-NL" sz="1200" b="1" i="0" u="none" strike="noStrike" dirty="0">
                          <a:solidFill>
                            <a:schemeClr val="tx1"/>
                          </a:solidFill>
                          <a:effectLst/>
                          <a:latin typeface="Arial" panose="020B0604020202020204" pitchFamily="34" charset="0"/>
                        </a:rPr>
                        <a:t>164</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183</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(19)</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7"/>
                  </a:ext>
                </a:extLst>
              </a:tr>
              <a:tr h="259575">
                <a:tc>
                  <a:txBody>
                    <a:bodyPr/>
                    <a:lstStyle/>
                    <a:p>
                      <a:pPr algn="l" fontAlgn="b"/>
                      <a:r>
                        <a:rPr lang="nl-NL" sz="1400" b="1" i="0" u="none" strike="noStrike" dirty="0" smtClean="0">
                          <a:solidFill>
                            <a:srgbClr val="000000"/>
                          </a:solidFill>
                          <a:effectLst/>
                          <a:latin typeface="Arial" panose="020B0604020202020204" pitchFamily="34" charset="0"/>
                        </a:rPr>
                        <a:t>  </a:t>
                      </a:r>
                      <a:r>
                        <a:rPr lang="nl-NL" sz="1400" b="1" i="0" u="none" strike="noStrike" dirty="0" err="1" smtClean="0">
                          <a:solidFill>
                            <a:srgbClr val="000000"/>
                          </a:solidFill>
                          <a:effectLst/>
                          <a:latin typeface="Arial" panose="020B0604020202020204" pitchFamily="34" charset="0"/>
                        </a:rPr>
                        <a:t>Packaging</a:t>
                      </a:r>
                      <a:endParaRPr lang="nl-NL" sz="1400" b="1" i="0" u="none" strike="noStrike" dirty="0">
                        <a:solidFill>
                          <a:srgbClr val="000000"/>
                        </a:solidFill>
                        <a:effectLst/>
                        <a:latin typeface="Arial" panose="020B0604020202020204" pitchFamily="34" charset="0"/>
                      </a:endParaRPr>
                    </a:p>
                  </a:txBody>
                  <a:tcPr marL="7144" marR="71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73</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74</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(1)</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1200" b="1" i="0" u="none" strike="noStrike" dirty="0">
                          <a:solidFill>
                            <a:schemeClr val="tx1"/>
                          </a:solidFill>
                          <a:effectLst/>
                          <a:latin typeface="Arial" panose="020B0604020202020204" pitchFamily="34" charset="0"/>
                        </a:rPr>
                        <a:t>290</a:t>
                      </a:r>
                    </a:p>
                  </a:txBody>
                  <a:tcPr marL="7144" marR="7144"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chemeClr val="tx1"/>
                          </a:solidFill>
                          <a:effectLst/>
                          <a:latin typeface="Arial" panose="020B0604020202020204" pitchFamily="34" charset="0"/>
                        </a:rPr>
                        <a:t>295</a:t>
                      </a:r>
                    </a:p>
                  </a:txBody>
                  <a:tcPr marL="7144" marR="7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1200" b="1" i="0" u="none" strike="noStrike" dirty="0">
                          <a:solidFill>
                            <a:srgbClr val="FFFFFF"/>
                          </a:solidFill>
                          <a:effectLst/>
                          <a:latin typeface="Arial" panose="020B0604020202020204" pitchFamily="34" charset="0"/>
                        </a:rPr>
                        <a:t>(5)</a:t>
                      </a:r>
                    </a:p>
                  </a:txBody>
                  <a:tcPr marL="7144" marR="7144"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18"/>
                  </a:ext>
                </a:extLst>
              </a:tr>
            </a:tbl>
          </a:graphicData>
        </a:graphic>
      </p:graphicFrame>
      <p:sp>
        <p:nvSpPr>
          <p:cNvPr id="12" name="Rechthoek 11"/>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4" name="Text Box 8"/>
          <p:cNvSpPr txBox="1">
            <a:spLocks noChangeArrowheads="1"/>
          </p:cNvSpPr>
          <p:nvPr/>
        </p:nvSpPr>
        <p:spPr bwMode="auto">
          <a:xfrm>
            <a:off x="458452" y="293984"/>
            <a:ext cx="6048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50000"/>
              </a:spcBef>
              <a:spcAft>
                <a:spcPct val="0"/>
              </a:spcAft>
              <a:buClrTx/>
              <a:buNone/>
            </a:pPr>
            <a:r>
              <a:rPr lang="nl-NL" altLang="nl-NL" b="1" dirty="0" smtClean="0">
                <a:solidFill>
                  <a:schemeClr val="bg1"/>
                </a:solidFill>
                <a:cs typeface="Arial" panose="020B0604020202020204" pitchFamily="34" charset="0"/>
              </a:rPr>
              <a:t>Productieresultaten juli 2019</a:t>
            </a:r>
            <a:endParaRPr lang="nl-NL" altLang="nl-NL" b="1" dirty="0">
              <a:solidFill>
                <a:schemeClr val="bg1"/>
              </a:solidFill>
              <a:cs typeface="Arial" panose="020B0604020202020204" pitchFamily="34" charset="0"/>
            </a:endParaRPr>
          </a:p>
        </p:txBody>
      </p:sp>
      <p:pic>
        <p:nvPicPr>
          <p:cNvPr id="15" name="Picture 3"/>
          <p:cNvPicPr>
            <a:picLocks noChangeAspect="1" noChangeArrowheads="1"/>
          </p:cNvPicPr>
          <p:nvPr/>
        </p:nvPicPr>
        <p:blipFill>
          <a:blip r:embed="rId6" cstate="print"/>
          <a:srcRect/>
          <a:stretch>
            <a:fillRect/>
          </a:stretch>
        </p:blipFill>
        <p:spPr bwMode="auto">
          <a:xfrm>
            <a:off x="8316416" y="326024"/>
            <a:ext cx="360040" cy="326878"/>
          </a:xfrm>
          <a:prstGeom prst="rect">
            <a:avLst/>
          </a:prstGeom>
          <a:noFill/>
          <a:ln w="9525">
            <a:noFill/>
            <a:miter lim="800000"/>
            <a:headEnd/>
            <a:tailEnd/>
          </a:ln>
        </p:spPr>
      </p:pic>
    </p:spTree>
    <p:extLst>
      <p:ext uri="{BB962C8B-B14F-4D97-AF65-F5344CB8AC3E}">
        <p14:creationId xmlns="" xmlns:p14="http://schemas.microsoft.com/office/powerpoint/2010/main" val="127395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kstvak 9"/>
          <p:cNvSpPr txBox="1">
            <a:spLocks noChangeArrowheads="1"/>
          </p:cNvSpPr>
          <p:nvPr/>
        </p:nvSpPr>
        <p:spPr bwMode="auto">
          <a:xfrm>
            <a:off x="395536" y="1268760"/>
            <a:ext cx="7185025" cy="3293209"/>
          </a:xfrm>
          <a:prstGeom prst="rect">
            <a:avLst/>
          </a:prstGeom>
          <a:noFill/>
          <a:ln w="9525">
            <a:noFill/>
            <a:miter lim="800000"/>
            <a:headEnd/>
            <a:tailEnd/>
          </a:ln>
        </p:spPr>
        <p:txBody>
          <a:bodyPr>
            <a:spAutoFit/>
          </a:bodyPr>
          <a:lstStyle/>
          <a:p>
            <a:pPr marL="342900" indent="-342900">
              <a:buFontTx/>
              <a:buAutoNum type="arabicPeriod"/>
              <a:tabLst>
                <a:tab pos="3227388" algn="l"/>
              </a:tabLst>
            </a:pPr>
            <a:r>
              <a:rPr lang="nl-NL" sz="1600" b="1" dirty="0" smtClean="0">
                <a:latin typeface="Arial" pitchFamily="34" charset="0"/>
                <a:cs typeface="Arial" pitchFamily="34" charset="0"/>
              </a:rPr>
              <a:t>Mededelingen / Dashboard	(Clement </a:t>
            </a:r>
            <a:r>
              <a:rPr lang="nl-NL" sz="1600" b="1" dirty="0" err="1">
                <a:latin typeface="Arial" pitchFamily="34" charset="0"/>
                <a:cs typeface="Arial" pitchFamily="34" charset="0"/>
              </a:rPr>
              <a:t>Kieftenbeld</a:t>
            </a:r>
            <a:r>
              <a:rPr lang="nl-NL" sz="1600" b="1" dirty="0" smtClean="0">
                <a:latin typeface="Arial" pitchFamily="34" charset="0"/>
                <a:cs typeface="Arial" pitchFamily="34" charset="0"/>
              </a:rPr>
              <a:t>)</a:t>
            </a:r>
          </a:p>
          <a:p>
            <a:pPr marL="342900" indent="-342900">
              <a:tabLst>
                <a:tab pos="3227388" algn="l"/>
              </a:tabLst>
            </a:pPr>
            <a:endParaRPr lang="nl-NL" sz="1600" b="1" dirty="0">
              <a:latin typeface="Arial" pitchFamily="34" charset="0"/>
              <a:cs typeface="Arial" pitchFamily="34" charset="0"/>
            </a:endParaRPr>
          </a:p>
          <a:p>
            <a:pPr marL="342900" indent="-342900">
              <a:tabLst>
                <a:tab pos="3227388" algn="l"/>
              </a:tabLst>
            </a:pPr>
            <a:endParaRPr lang="nl-NL" sz="1600" b="1" dirty="0">
              <a:latin typeface="Arial" pitchFamily="34" charset="0"/>
              <a:cs typeface="Arial" pitchFamily="34" charset="0"/>
            </a:endParaRPr>
          </a:p>
          <a:p>
            <a:pPr marL="342900" indent="-342900">
              <a:buAutoNum type="arabicPeriod" startAt="2"/>
              <a:tabLst>
                <a:tab pos="3227388" algn="l"/>
              </a:tabLst>
            </a:pPr>
            <a:r>
              <a:rPr lang="nl-NL" sz="1600" b="1" dirty="0" smtClean="0">
                <a:latin typeface="Arial" pitchFamily="34" charset="0"/>
                <a:cs typeface="Arial" pitchFamily="34" charset="0"/>
              </a:rPr>
              <a:t>Info </a:t>
            </a:r>
            <a:r>
              <a:rPr lang="nl-NL" sz="1600" b="1" dirty="0" err="1" smtClean="0">
                <a:latin typeface="Arial" pitchFamily="34" charset="0"/>
                <a:cs typeface="Arial" pitchFamily="34" charset="0"/>
              </a:rPr>
              <a:t>Tata</a:t>
            </a:r>
            <a:r>
              <a:rPr lang="nl-NL" sz="1600" b="1" dirty="0" smtClean="0">
                <a:latin typeface="Arial" pitchFamily="34" charset="0"/>
                <a:cs typeface="Arial" pitchFamily="34" charset="0"/>
              </a:rPr>
              <a:t> Steel	(Paul </a:t>
            </a:r>
            <a:r>
              <a:rPr lang="nl-NL" sz="1600" b="1" dirty="0" err="1" smtClean="0">
                <a:latin typeface="Arial" pitchFamily="34" charset="0"/>
                <a:cs typeface="Arial" pitchFamily="34" charset="0"/>
              </a:rPr>
              <a:t>Veltman</a:t>
            </a:r>
            <a:r>
              <a:rPr lang="nl-NL" sz="1600" b="1" dirty="0" smtClean="0">
                <a:latin typeface="Arial" pitchFamily="34" charset="0"/>
                <a:cs typeface="Arial" pitchFamily="34" charset="0"/>
              </a:rPr>
              <a:t>)</a:t>
            </a:r>
          </a:p>
          <a:p>
            <a:pPr marL="342900" indent="-342900">
              <a:buAutoNum type="arabicPeriod" startAt="2"/>
              <a:tabLst>
                <a:tab pos="3227388" algn="l"/>
              </a:tabLst>
            </a:pPr>
            <a:endParaRPr lang="nl-NL" sz="1600" b="1" dirty="0" smtClean="0">
              <a:latin typeface="Arial" pitchFamily="34" charset="0"/>
              <a:cs typeface="Arial" pitchFamily="34" charset="0"/>
            </a:endParaRPr>
          </a:p>
          <a:p>
            <a:pPr marL="342900" indent="-342900">
              <a:buAutoNum type="arabicPeriod" startAt="2"/>
              <a:tabLst>
                <a:tab pos="3227388" algn="l"/>
              </a:tabLst>
            </a:pPr>
            <a:endParaRPr lang="nl-NL" sz="1600" b="1" dirty="0" smtClean="0">
              <a:latin typeface="Arial" pitchFamily="34" charset="0"/>
              <a:cs typeface="Arial" pitchFamily="34" charset="0"/>
            </a:endParaRPr>
          </a:p>
          <a:p>
            <a:pPr marL="342900" indent="-342900">
              <a:tabLst>
                <a:tab pos="3227388" algn="l"/>
              </a:tabLst>
            </a:pPr>
            <a:r>
              <a:rPr lang="nl-NL" sz="1600" b="1" dirty="0" smtClean="0">
                <a:latin typeface="Arial" pitchFamily="34" charset="0"/>
                <a:cs typeface="Arial" pitchFamily="34" charset="0"/>
              </a:rPr>
              <a:t>3.	</a:t>
            </a:r>
            <a:r>
              <a:rPr lang="nl-NL" sz="1600" b="1" dirty="0" err="1" smtClean="0">
                <a:latin typeface="Arial" pitchFamily="34" charset="0"/>
                <a:cs typeface="Arial" pitchFamily="34" charset="0"/>
              </a:rPr>
              <a:t>Pilot</a:t>
            </a:r>
            <a:r>
              <a:rPr lang="nl-NL" sz="1600" b="1" dirty="0" smtClean="0">
                <a:latin typeface="Arial" pitchFamily="34" charset="0"/>
                <a:cs typeface="Arial" pitchFamily="34" charset="0"/>
              </a:rPr>
              <a:t> GSL</a:t>
            </a:r>
            <a:r>
              <a:rPr lang="nl-NL" sz="1600" b="1" dirty="0" smtClean="0">
                <a:latin typeface="Arial" pitchFamily="34" charset="0"/>
                <a:cs typeface="Arial" pitchFamily="34" charset="0"/>
              </a:rPr>
              <a:t>	(Paul </a:t>
            </a:r>
            <a:r>
              <a:rPr lang="nl-NL" sz="1600" b="1" dirty="0" err="1" smtClean="0">
                <a:latin typeface="Arial" pitchFamily="34" charset="0"/>
                <a:cs typeface="Arial" pitchFamily="34" charset="0"/>
              </a:rPr>
              <a:t>Veltman</a:t>
            </a:r>
            <a:r>
              <a:rPr lang="nl-NL" sz="1600" b="1" dirty="0" smtClean="0">
                <a:latin typeface="Arial" pitchFamily="34" charset="0"/>
                <a:cs typeface="Arial" pitchFamily="34" charset="0"/>
              </a:rPr>
              <a:t>)</a:t>
            </a:r>
          </a:p>
          <a:p>
            <a:pPr marL="342900" indent="-342900">
              <a:tabLst>
                <a:tab pos="3227388" algn="l"/>
              </a:tabLst>
            </a:pPr>
            <a:endParaRPr lang="nl-NL" sz="1600" b="1" dirty="0">
              <a:latin typeface="Arial" pitchFamily="34" charset="0"/>
              <a:cs typeface="Arial" pitchFamily="34" charset="0"/>
            </a:endParaRPr>
          </a:p>
          <a:p>
            <a:pPr marL="342900" indent="-342900">
              <a:buFontTx/>
              <a:buAutoNum type="arabicPeriod" startAt="3"/>
              <a:tabLst>
                <a:tab pos="3227388" algn="l"/>
              </a:tabLst>
            </a:pPr>
            <a:endParaRPr lang="nl-NL" sz="1600" b="1" dirty="0">
              <a:latin typeface="Arial" pitchFamily="34" charset="0"/>
              <a:cs typeface="Arial" pitchFamily="34" charset="0"/>
            </a:endParaRPr>
          </a:p>
          <a:p>
            <a:pPr marL="342900" indent="-342900">
              <a:tabLst>
                <a:tab pos="3227388" algn="l"/>
              </a:tabLst>
            </a:pPr>
            <a:r>
              <a:rPr lang="nl-NL" sz="1600" b="1" dirty="0" smtClean="0">
                <a:latin typeface="Arial" pitchFamily="34" charset="0"/>
                <a:cs typeface="Arial" pitchFamily="34" charset="0"/>
              </a:rPr>
              <a:t>4.	Terugdringen ongevallen	(Clement </a:t>
            </a:r>
            <a:r>
              <a:rPr lang="nl-NL" sz="1600" b="1" dirty="0" err="1" smtClean="0">
                <a:latin typeface="Arial" pitchFamily="34" charset="0"/>
                <a:cs typeface="Arial" pitchFamily="34" charset="0"/>
              </a:rPr>
              <a:t>Kieftenbeld</a:t>
            </a:r>
            <a:r>
              <a:rPr lang="nl-NL" sz="1600" b="1" dirty="0" smtClean="0">
                <a:latin typeface="Arial" pitchFamily="34" charset="0"/>
                <a:cs typeface="Arial" pitchFamily="34" charset="0"/>
              </a:rPr>
              <a:t>)</a:t>
            </a:r>
            <a:endParaRPr lang="nl-NL" sz="1600" b="1" dirty="0">
              <a:latin typeface="Arial" pitchFamily="34" charset="0"/>
              <a:cs typeface="Arial" pitchFamily="34" charset="0"/>
            </a:endParaRPr>
          </a:p>
          <a:p>
            <a:pPr marL="342900" indent="-342900">
              <a:buFontTx/>
              <a:buAutoNum type="arabicPeriod" startAt="3"/>
            </a:pPr>
            <a:endParaRPr lang="nl-NL" sz="1600" b="1" dirty="0">
              <a:latin typeface="Arial" pitchFamily="34" charset="0"/>
              <a:cs typeface="Arial" pitchFamily="34" charset="0"/>
            </a:endParaRPr>
          </a:p>
          <a:p>
            <a:pPr marL="342900" indent="-342900"/>
            <a:r>
              <a:rPr lang="nl-NL" sz="1600" b="1" dirty="0">
                <a:latin typeface="Arial" pitchFamily="34" charset="0"/>
                <a:cs typeface="Arial" pitchFamily="34" charset="0"/>
              </a:rPr>
              <a:t/>
            </a:r>
            <a:br>
              <a:rPr lang="nl-NL" sz="1600" b="1" dirty="0">
                <a:latin typeface="Arial" pitchFamily="34" charset="0"/>
                <a:cs typeface="Arial" pitchFamily="34" charset="0"/>
              </a:rPr>
            </a:br>
            <a:endParaRPr lang="nl-NL" sz="1600" b="1" dirty="0">
              <a:latin typeface="Arial" pitchFamily="34" charset="0"/>
              <a:cs typeface="Arial" pitchFamily="34" charset="0"/>
            </a:endParaRPr>
          </a:p>
        </p:txBody>
      </p:sp>
      <p:sp>
        <p:nvSpPr>
          <p:cNvPr id="9" name="Tijdelijke aanduiding voor voettekst 4"/>
          <p:cNvSpPr txBox="1">
            <a:spLocks/>
          </p:cNvSpPr>
          <p:nvPr/>
        </p:nvSpPr>
        <p:spPr>
          <a:xfrm>
            <a:off x="395288" y="260648"/>
            <a:ext cx="3598862" cy="215900"/>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t>VeiligheidsPlatform IJmond</a:t>
            </a:r>
          </a:p>
        </p:txBody>
      </p:sp>
      <p:sp>
        <p:nvSpPr>
          <p:cNvPr id="10" name="Rechthoek 9"/>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1" name="Tijdelijke aanduiding voor voettekst 4"/>
          <p:cNvSpPr txBox="1">
            <a:spLocks/>
          </p:cNvSpPr>
          <p:nvPr/>
        </p:nvSpPr>
        <p:spPr bwMode="auto">
          <a:xfrm>
            <a:off x="481012" y="347961"/>
            <a:ext cx="5171107" cy="200719"/>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AGENDA</a:t>
            </a:r>
            <a:r>
              <a:rPr lang="en-GB" altLang="nl-NL" sz="1400" b="1" dirty="0" smtClean="0">
                <a:solidFill>
                  <a:schemeClr val="bg1"/>
                </a:solidFill>
                <a:latin typeface="Arial" pitchFamily="34" charset="0"/>
                <a:cs typeface="Arial" pitchFamily="34" charset="0"/>
              </a:rPr>
              <a:t> </a:t>
            </a:r>
            <a:endParaRPr lang="en-GB" altLang="nl-NL" sz="1400" b="1" dirty="0">
              <a:solidFill>
                <a:schemeClr val="bg1"/>
              </a:solidFill>
              <a:latin typeface="Arial" pitchFamily="34" charset="0"/>
              <a:cs typeface="Arial" pitchFamily="34" charset="0"/>
            </a:endParaRPr>
          </a:p>
        </p:txBody>
      </p:sp>
      <p:pic>
        <p:nvPicPr>
          <p:cNvPr id="12" name="Picture 5"/>
          <p:cNvPicPr>
            <a:picLocks noChangeAspect="1" noChangeArrowheads="1"/>
          </p:cNvPicPr>
          <p:nvPr/>
        </p:nvPicPr>
        <p:blipFill>
          <a:blip r:embed="rId3" cstate="print"/>
          <a:srcRect/>
          <a:stretch>
            <a:fillRect/>
          </a:stretch>
        </p:blipFill>
        <p:spPr bwMode="auto">
          <a:xfrm>
            <a:off x="8255000" y="303511"/>
            <a:ext cx="407988" cy="368300"/>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F3B2B38-D224-4588-9EE2-00E012BA4D62}"/>
              </a:ext>
            </a:extLst>
          </p:cNvPr>
          <p:cNvPicPr>
            <a:picLocks noChangeAspect="1"/>
          </p:cNvPicPr>
          <p:nvPr/>
        </p:nvPicPr>
        <p:blipFill rotWithShape="1">
          <a:blip r:embed="rId4" cstate="print"/>
          <a:srcRect b="16497"/>
          <a:stretch/>
        </p:blipFill>
        <p:spPr>
          <a:xfrm>
            <a:off x="1288480" y="4242415"/>
            <a:ext cx="3127645" cy="2115545"/>
          </a:xfrm>
          <a:prstGeom prst="rect">
            <a:avLst/>
          </a:prstGeom>
        </p:spPr>
      </p:pic>
      <p:pic>
        <p:nvPicPr>
          <p:cNvPr id="16" name="Picture 15" descr="A group of people standing in front of a truck&#10;&#10;Description automatically generated">
            <a:extLst>
              <a:ext uri="{FF2B5EF4-FFF2-40B4-BE49-F238E27FC236}">
                <a16:creationId xmlns="" xmlns:a16="http://schemas.microsoft.com/office/drawing/2014/main" id="{FA650108-AF7F-4579-BC9A-F88681EBCC36}"/>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t="4988" b="26532"/>
          <a:stretch/>
        </p:blipFill>
        <p:spPr>
          <a:xfrm>
            <a:off x="1303603" y="1478534"/>
            <a:ext cx="3098721" cy="2125861"/>
          </a:xfrm>
          <a:prstGeom prst="rect">
            <a:avLst/>
          </a:prstGeom>
        </p:spPr>
      </p:pic>
      <p:graphicFrame>
        <p:nvGraphicFramePr>
          <p:cNvPr id="3" name="Object 2" hidden="1"/>
          <p:cNvGraphicFramePr>
            <a:graphicFrameLocks noChangeAspect="1"/>
          </p:cNvGraphicFramePr>
          <p:nvPr>
            <p:extLst/>
          </p:nvPr>
        </p:nvGraphicFramePr>
        <p:xfrm>
          <a:off x="1144192" y="1590"/>
          <a:ext cx="1190" cy="1587"/>
        </p:xfrm>
        <a:graphic>
          <a:graphicData uri="http://schemas.openxmlformats.org/presentationml/2006/ole">
            <p:oleObj spid="_x0000_s4098" name="think-cell Slide" r:id="rId6" imgW="360" imgH="360" progId="">
              <p:embed/>
            </p:oleObj>
          </a:graphicData>
        </a:graphic>
      </p:graphicFrame>
      <p:sp>
        <p:nvSpPr>
          <p:cNvPr id="7" name="Vertical Text Placeholder 8"/>
          <p:cNvSpPr>
            <a:spLocks/>
          </p:cNvSpPr>
          <p:nvPr/>
        </p:nvSpPr>
        <p:spPr bwMode="auto">
          <a:xfrm>
            <a:off x="1288840" y="3805324"/>
            <a:ext cx="3113484" cy="427375"/>
          </a:xfrm>
          <a:prstGeom prst="rect">
            <a:avLst/>
          </a:prstGeom>
          <a:solidFill>
            <a:srgbClr val="FFA100"/>
          </a:solidFill>
          <a:ln>
            <a:solidFill>
              <a:srgbClr val="FFA100"/>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300" b="1" dirty="0">
                <a:solidFill>
                  <a:srgbClr val="FFFFFF"/>
                </a:solidFill>
              </a:rPr>
              <a:t>1.500 instrumenten en 30 km kabels</a:t>
            </a:r>
          </a:p>
        </p:txBody>
      </p:sp>
      <p:sp>
        <p:nvSpPr>
          <p:cNvPr id="8" name="Vertical Text Placeholder 8"/>
          <p:cNvSpPr>
            <a:spLocks/>
          </p:cNvSpPr>
          <p:nvPr/>
        </p:nvSpPr>
        <p:spPr bwMode="auto">
          <a:xfrm>
            <a:off x="1296536" y="1089184"/>
            <a:ext cx="3112061" cy="406400"/>
          </a:xfrm>
          <a:prstGeom prst="rect">
            <a:avLst/>
          </a:prstGeom>
          <a:solidFill>
            <a:srgbClr val="FFA100"/>
          </a:solidFill>
          <a:ln>
            <a:solidFill>
              <a:srgbClr val="FFA100"/>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300" b="1" dirty="0">
                <a:solidFill>
                  <a:srgbClr val="FFFFFF"/>
                </a:solidFill>
              </a:rPr>
              <a:t>Stand van zaken zomerstilstanden</a:t>
            </a:r>
          </a:p>
        </p:txBody>
      </p:sp>
      <p:sp>
        <p:nvSpPr>
          <p:cNvPr id="9" name="Vertical Text Placeholder 8"/>
          <p:cNvSpPr>
            <a:spLocks/>
          </p:cNvSpPr>
          <p:nvPr/>
        </p:nvSpPr>
        <p:spPr bwMode="auto">
          <a:xfrm>
            <a:off x="4548799" y="1072131"/>
            <a:ext cx="3120630" cy="406400"/>
          </a:xfrm>
          <a:prstGeom prst="rect">
            <a:avLst/>
          </a:prstGeom>
          <a:solidFill>
            <a:srgbClr val="FFA100"/>
          </a:solidFill>
          <a:ln>
            <a:solidFill>
              <a:srgbClr val="FFA100"/>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300" b="1" dirty="0">
                <a:solidFill>
                  <a:srgbClr val="FFFFFF"/>
                </a:solidFill>
              </a:rPr>
              <a:t> Feiten en cijfers zomerstilstanden</a:t>
            </a:r>
          </a:p>
        </p:txBody>
      </p:sp>
      <p:sp>
        <p:nvSpPr>
          <p:cNvPr id="10" name="Vertical Text Placeholder 8"/>
          <p:cNvSpPr>
            <a:spLocks/>
          </p:cNvSpPr>
          <p:nvPr/>
        </p:nvSpPr>
        <p:spPr bwMode="auto">
          <a:xfrm>
            <a:off x="4568524" y="3784065"/>
            <a:ext cx="3112922" cy="426776"/>
          </a:xfrm>
          <a:prstGeom prst="rect">
            <a:avLst/>
          </a:prstGeom>
          <a:solidFill>
            <a:srgbClr val="FFA100"/>
          </a:solidFill>
          <a:ln>
            <a:solidFill>
              <a:srgbClr val="FFA100"/>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sz="1300" b="1" dirty="0">
                <a:solidFill>
                  <a:srgbClr val="FFFFFF"/>
                </a:solidFill>
              </a:rPr>
              <a:t>Update Supply Chain</a:t>
            </a:r>
          </a:p>
        </p:txBody>
      </p:sp>
      <p:sp>
        <p:nvSpPr>
          <p:cNvPr id="12" name="Rectangle 11"/>
          <p:cNvSpPr>
            <a:spLocks noChangeArrowheads="1"/>
          </p:cNvSpPr>
          <p:nvPr/>
        </p:nvSpPr>
        <p:spPr bwMode="auto">
          <a:xfrm>
            <a:off x="1291589" y="4232099"/>
            <a:ext cx="3110735" cy="2125861"/>
          </a:xfrm>
          <a:prstGeom prst="rect">
            <a:avLst/>
          </a:prstGeom>
          <a:noFill/>
          <a:ln w="9525">
            <a:solidFill>
              <a:srgbClr val="FFA100"/>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fontAlgn="base">
              <a:lnSpc>
                <a:spcPts val="1800"/>
              </a:lnSpc>
              <a:spcBef>
                <a:spcPts val="600"/>
              </a:spcBef>
              <a:spcAft>
                <a:spcPts val="600"/>
              </a:spcAft>
              <a:buClr>
                <a:srgbClr val="FFA100"/>
              </a:buClr>
            </a:pPr>
            <a:endParaRPr lang="nl-NL" altLang="nl-NL">
              <a:solidFill>
                <a:srgbClr val="FFFFFF"/>
              </a:solidFill>
            </a:endParaRPr>
          </a:p>
        </p:txBody>
      </p:sp>
      <p:sp>
        <p:nvSpPr>
          <p:cNvPr id="13" name="Rectangle 12"/>
          <p:cNvSpPr>
            <a:spLocks noChangeArrowheads="1"/>
          </p:cNvSpPr>
          <p:nvPr/>
        </p:nvSpPr>
        <p:spPr bwMode="auto">
          <a:xfrm>
            <a:off x="4569085" y="4208547"/>
            <a:ext cx="3112922" cy="2149412"/>
          </a:xfrm>
          <a:prstGeom prst="rect">
            <a:avLst/>
          </a:prstGeom>
          <a:noFill/>
          <a:ln w="9525">
            <a:solidFill>
              <a:srgbClr val="FFA100"/>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fontAlgn="base">
              <a:lnSpc>
                <a:spcPts val="1800"/>
              </a:lnSpc>
              <a:spcBef>
                <a:spcPts val="600"/>
              </a:spcBef>
              <a:spcAft>
                <a:spcPts val="600"/>
              </a:spcAft>
              <a:buClr>
                <a:srgbClr val="FFA100"/>
              </a:buClr>
            </a:pPr>
            <a:endParaRPr lang="nl-NL" altLang="nl-NL">
              <a:solidFill>
                <a:srgbClr val="FFFFFF"/>
              </a:solidFill>
            </a:endParaRPr>
          </a:p>
        </p:txBody>
      </p:sp>
      <p:sp>
        <p:nvSpPr>
          <p:cNvPr id="14" name="Rectangle 13"/>
          <p:cNvSpPr>
            <a:spLocks noChangeArrowheads="1"/>
          </p:cNvSpPr>
          <p:nvPr/>
        </p:nvSpPr>
        <p:spPr bwMode="auto">
          <a:xfrm>
            <a:off x="4573084" y="1446154"/>
            <a:ext cx="3096344" cy="2125861"/>
          </a:xfrm>
          <a:prstGeom prst="rect">
            <a:avLst/>
          </a:prstGeom>
          <a:noFill/>
          <a:ln w="9525">
            <a:solidFill>
              <a:srgbClr val="FFA100"/>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sz="1300" b="1">
              <a:solidFill>
                <a:srgbClr val="FFFFFF"/>
              </a:solidFill>
            </a:endParaRPr>
          </a:p>
        </p:txBody>
      </p:sp>
      <p:sp>
        <p:nvSpPr>
          <p:cNvPr id="15" name="Rectangle 14"/>
          <p:cNvSpPr>
            <a:spLocks noChangeArrowheads="1"/>
          </p:cNvSpPr>
          <p:nvPr/>
        </p:nvSpPr>
        <p:spPr bwMode="auto">
          <a:xfrm>
            <a:off x="1296534" y="1495286"/>
            <a:ext cx="3108539" cy="2125861"/>
          </a:xfrm>
          <a:prstGeom prst="rect">
            <a:avLst/>
          </a:prstGeom>
          <a:noFill/>
          <a:ln w="9525">
            <a:solidFill>
              <a:srgbClr val="FFA100"/>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sz="1300" b="1">
              <a:solidFill>
                <a:srgbClr val="FFFFFF"/>
              </a:solidFill>
            </a:endParaRPr>
          </a:p>
        </p:txBody>
      </p:sp>
      <p:sp>
        <p:nvSpPr>
          <p:cNvPr id="19" name="Footer Placeholder 8">
            <a:extLst>
              <a:ext uri="{FF2B5EF4-FFF2-40B4-BE49-F238E27FC236}">
                <a16:creationId xmlns="" xmlns:a16="http://schemas.microsoft.com/office/drawing/2014/main" id="{2476EA6C-F4F4-46A2-9862-9EABFCCC1876}"/>
              </a:ext>
            </a:extLst>
          </p:cNvPr>
          <p:cNvSpPr>
            <a:spLocks noGrp="1"/>
          </p:cNvSpPr>
          <p:nvPr>
            <p:ph type="ftr" sz="quarter" idx="11"/>
          </p:nvPr>
        </p:nvSpPr>
        <p:spPr>
          <a:xfrm>
            <a:off x="1439466" y="404813"/>
            <a:ext cx="2699147" cy="215900"/>
          </a:xfrm>
        </p:spPr>
        <p:txBody>
          <a:bodyPr/>
          <a:lstStyle/>
          <a:p>
            <a:pPr fontAlgn="base">
              <a:defRPr/>
            </a:pPr>
            <a:r>
              <a:rPr lang="nl-NL" dirty="0">
                <a:solidFill>
                  <a:srgbClr val="FFFFFF"/>
                </a:solidFill>
              </a:rPr>
              <a:t>Maand Info 27 augustus 2019</a:t>
            </a:r>
            <a:endParaRPr lang="en-GB" dirty="0">
              <a:solidFill>
                <a:srgbClr val="FFFFFF"/>
              </a:solidFill>
            </a:endParaRPr>
          </a:p>
        </p:txBody>
      </p:sp>
      <p:pic>
        <p:nvPicPr>
          <p:cNvPr id="18" name="Picture 17" descr="A picture containing sky, outdoor, grass, road&#10;&#10;Description automatically generated">
            <a:extLst>
              <a:ext uri="{FF2B5EF4-FFF2-40B4-BE49-F238E27FC236}">
                <a16:creationId xmlns="" xmlns:a16="http://schemas.microsoft.com/office/drawing/2014/main" id="{5C429613-0731-4C4D-99D7-2FF0B0EA17BC}"/>
              </a:ext>
            </a:extLst>
          </p:cNvPr>
          <p:cNvPicPr>
            <a:picLocks noChangeAspect="1"/>
          </p:cNvPicPr>
          <p:nvPr/>
        </p:nvPicPr>
        <p:blipFill rotWithShape="1">
          <a:blip r:embed="rId7" cstate="print">
            <a:extLst>
              <a:ext uri="{28A0092B-C50C-407E-A947-70E740481C1C}">
                <a14:useLocalDpi xmlns="" xmlns:a14="http://schemas.microsoft.com/office/drawing/2010/main" val="0"/>
              </a:ext>
            </a:extLst>
          </a:blip>
          <a:srcRect t="21204" b="5567"/>
          <a:stretch/>
        </p:blipFill>
        <p:spPr>
          <a:xfrm>
            <a:off x="4572000" y="4221088"/>
            <a:ext cx="3109446" cy="2149411"/>
          </a:xfrm>
          <a:prstGeom prst="rect">
            <a:avLst/>
          </a:prstGeom>
        </p:spPr>
      </p:pic>
      <p:pic>
        <p:nvPicPr>
          <p:cNvPr id="11" name="Picture 10" descr="A close up of a sign&#10;&#10;Description automatically generated">
            <a:extLst>
              <a:ext uri="{FF2B5EF4-FFF2-40B4-BE49-F238E27FC236}">
                <a16:creationId xmlns="" xmlns:a16="http://schemas.microsoft.com/office/drawing/2014/main" id="{BFCE033C-D08F-4BC1-BD36-567890CFD31C}"/>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l="7274" t="7730" r="6978" b="17540"/>
          <a:stretch/>
        </p:blipFill>
        <p:spPr>
          <a:xfrm>
            <a:off x="4952750" y="1589460"/>
            <a:ext cx="2326223" cy="1904005"/>
          </a:xfrm>
          <a:prstGeom prst="rect">
            <a:avLst/>
          </a:prstGeom>
        </p:spPr>
      </p:pic>
      <p:sp>
        <p:nvSpPr>
          <p:cNvPr id="21" name="Rechthoek 20"/>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22" name="Text Box 8"/>
          <p:cNvSpPr txBox="1">
            <a:spLocks noChangeArrowheads="1"/>
          </p:cNvSpPr>
          <p:nvPr/>
        </p:nvSpPr>
        <p:spPr bwMode="auto">
          <a:xfrm>
            <a:off x="458452" y="293984"/>
            <a:ext cx="6048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50000"/>
              </a:spcBef>
              <a:spcAft>
                <a:spcPct val="0"/>
              </a:spcAft>
              <a:buClrTx/>
              <a:buNone/>
            </a:pPr>
            <a:r>
              <a:rPr lang="nl-NL" altLang="nl-NL" b="1" dirty="0" smtClean="0">
                <a:solidFill>
                  <a:schemeClr val="bg1"/>
                </a:solidFill>
                <a:cs typeface="Arial" panose="020B0604020202020204" pitchFamily="34" charset="0"/>
              </a:rPr>
              <a:t>Excellente waardeketen</a:t>
            </a:r>
            <a:endParaRPr lang="nl-NL" altLang="nl-NL" b="1" dirty="0">
              <a:solidFill>
                <a:schemeClr val="bg1"/>
              </a:solidFill>
              <a:cs typeface="Arial" panose="020B0604020202020204" pitchFamily="34" charset="0"/>
            </a:endParaRPr>
          </a:p>
        </p:txBody>
      </p:sp>
      <p:pic>
        <p:nvPicPr>
          <p:cNvPr id="23" name="Picture 3"/>
          <p:cNvPicPr>
            <a:picLocks noChangeAspect="1" noChangeArrowheads="1"/>
          </p:cNvPicPr>
          <p:nvPr/>
        </p:nvPicPr>
        <p:blipFill>
          <a:blip r:embed="rId9" cstate="print"/>
          <a:srcRect/>
          <a:stretch>
            <a:fillRect/>
          </a:stretch>
        </p:blipFill>
        <p:spPr bwMode="auto">
          <a:xfrm>
            <a:off x="8316416" y="326024"/>
            <a:ext cx="360040" cy="326878"/>
          </a:xfrm>
          <a:prstGeom prst="rect">
            <a:avLst/>
          </a:prstGeom>
          <a:noFill/>
          <a:ln w="9525">
            <a:noFill/>
            <a:miter lim="800000"/>
            <a:headEnd/>
            <a:tailEnd/>
          </a:ln>
        </p:spPr>
      </p:pic>
    </p:spTree>
    <p:extLst>
      <p:ext uri="{BB962C8B-B14F-4D97-AF65-F5344CB8AC3E}">
        <p14:creationId xmlns="" xmlns:p14="http://schemas.microsoft.com/office/powerpoint/2010/main" val="3424155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9599082-B111-42B4-B013-4D508D4E3E1A}"/>
              </a:ext>
            </a:extLst>
          </p:cNvPr>
          <p:cNvPicPr>
            <a:picLocks noChangeAspect="1"/>
          </p:cNvPicPr>
          <p:nvPr/>
        </p:nvPicPr>
        <p:blipFill rotWithShape="1">
          <a:blip r:embed="rId4" cstate="print"/>
          <a:srcRect t="18627" b="5462"/>
          <a:stretch/>
        </p:blipFill>
        <p:spPr>
          <a:xfrm>
            <a:off x="4572000" y="4365104"/>
            <a:ext cx="2980955" cy="2147148"/>
          </a:xfrm>
          <a:prstGeom prst="rect">
            <a:avLst/>
          </a:prstGeom>
        </p:spPr>
      </p:pic>
      <p:graphicFrame>
        <p:nvGraphicFramePr>
          <p:cNvPr id="3" name="Object 2" hidden="1"/>
          <p:cNvGraphicFramePr>
            <a:graphicFrameLocks noChangeAspect="1"/>
          </p:cNvGraphicFramePr>
          <p:nvPr>
            <p:extLst/>
          </p:nvPr>
        </p:nvGraphicFramePr>
        <p:xfrm>
          <a:off x="1144192" y="1590"/>
          <a:ext cx="1190" cy="1587"/>
        </p:xfrm>
        <a:graphic>
          <a:graphicData uri="http://schemas.openxmlformats.org/presentationml/2006/ole">
            <p:oleObj spid="_x0000_s5122" name="think-cell Slide" r:id="rId5" imgW="360" imgH="360" progId="">
              <p:embed/>
            </p:oleObj>
          </a:graphicData>
        </a:graphic>
      </p:graphicFrame>
      <p:sp>
        <p:nvSpPr>
          <p:cNvPr id="7" name="Vertical Text Placeholder 8"/>
          <p:cNvSpPr>
            <a:spLocks/>
          </p:cNvSpPr>
          <p:nvPr/>
        </p:nvSpPr>
        <p:spPr bwMode="auto">
          <a:xfrm>
            <a:off x="1339641" y="1303973"/>
            <a:ext cx="3016504" cy="417513"/>
          </a:xfrm>
          <a:prstGeom prst="rect">
            <a:avLst/>
          </a:prstGeom>
          <a:solidFill>
            <a:srgbClr val="00B050"/>
          </a:solidFill>
          <a:ln>
            <a:solidFill>
              <a:srgbClr val="00B050"/>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Update: marktontwikkelingen </a:t>
            </a:r>
          </a:p>
        </p:txBody>
      </p:sp>
      <p:sp>
        <p:nvSpPr>
          <p:cNvPr id="9" name="Vertical Text Placeholder 8"/>
          <p:cNvSpPr>
            <a:spLocks/>
          </p:cNvSpPr>
          <p:nvPr/>
        </p:nvSpPr>
        <p:spPr bwMode="auto">
          <a:xfrm>
            <a:off x="1339641" y="3967796"/>
            <a:ext cx="3012523" cy="406400"/>
          </a:xfrm>
          <a:prstGeom prst="rect">
            <a:avLst/>
          </a:prstGeom>
          <a:solidFill>
            <a:srgbClr val="00B050"/>
          </a:solidFill>
          <a:ln>
            <a:solidFill>
              <a:srgbClr val="00B050"/>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  Drie keer tubes in de Noordzee</a:t>
            </a:r>
          </a:p>
        </p:txBody>
      </p:sp>
      <p:sp>
        <p:nvSpPr>
          <p:cNvPr id="10" name="Vertical Text Placeholder 8"/>
          <p:cNvSpPr>
            <a:spLocks/>
          </p:cNvSpPr>
          <p:nvPr/>
        </p:nvSpPr>
        <p:spPr bwMode="auto">
          <a:xfrm>
            <a:off x="4572000" y="1311451"/>
            <a:ext cx="2980955" cy="406400"/>
          </a:xfrm>
          <a:prstGeom prst="rect">
            <a:avLst/>
          </a:prstGeom>
          <a:solidFill>
            <a:srgbClr val="00B050"/>
          </a:solidFill>
          <a:ln>
            <a:solidFill>
              <a:srgbClr val="00B050"/>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Extreme kou: geen probleem</a:t>
            </a:r>
          </a:p>
        </p:txBody>
      </p:sp>
      <p:sp>
        <p:nvSpPr>
          <p:cNvPr id="12" name="Rectangle 11"/>
          <p:cNvSpPr>
            <a:spLocks noChangeArrowheads="1"/>
          </p:cNvSpPr>
          <p:nvPr/>
        </p:nvSpPr>
        <p:spPr bwMode="auto">
          <a:xfrm>
            <a:off x="1339640" y="1710522"/>
            <a:ext cx="3016503" cy="2125861"/>
          </a:xfrm>
          <a:prstGeom prst="rect">
            <a:avLst/>
          </a:prstGeom>
          <a:noFill/>
          <a:ln w="9525">
            <a:solidFill>
              <a:srgbClr val="00B050"/>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sz="1400">
              <a:solidFill>
                <a:srgbClr val="FFFFFF"/>
              </a:solidFill>
            </a:endParaRPr>
          </a:p>
        </p:txBody>
      </p:sp>
      <p:sp>
        <p:nvSpPr>
          <p:cNvPr id="13" name="Rectangle 12"/>
          <p:cNvSpPr>
            <a:spLocks noChangeArrowheads="1"/>
          </p:cNvSpPr>
          <p:nvPr/>
        </p:nvSpPr>
        <p:spPr bwMode="auto">
          <a:xfrm>
            <a:off x="4572001" y="1721486"/>
            <a:ext cx="2980955" cy="2125861"/>
          </a:xfrm>
          <a:prstGeom prst="rect">
            <a:avLst/>
          </a:prstGeom>
          <a:noFill/>
          <a:ln w="9525">
            <a:solidFill>
              <a:srgbClr val="00B050"/>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sz="1400">
              <a:solidFill>
                <a:srgbClr val="FFFFFF"/>
              </a:solidFill>
            </a:endParaRPr>
          </a:p>
        </p:txBody>
      </p:sp>
      <p:sp>
        <p:nvSpPr>
          <p:cNvPr id="15" name="Rectangle 14"/>
          <p:cNvSpPr>
            <a:spLocks noChangeArrowheads="1"/>
          </p:cNvSpPr>
          <p:nvPr/>
        </p:nvSpPr>
        <p:spPr bwMode="auto">
          <a:xfrm>
            <a:off x="1339641" y="4374816"/>
            <a:ext cx="3012523" cy="2137436"/>
          </a:xfrm>
          <a:prstGeom prst="rect">
            <a:avLst/>
          </a:prstGeom>
          <a:noFill/>
          <a:ln w="9525">
            <a:solidFill>
              <a:srgbClr val="00B050"/>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fontAlgn="base">
              <a:lnSpc>
                <a:spcPts val="1800"/>
              </a:lnSpc>
              <a:spcBef>
                <a:spcPts val="600"/>
              </a:spcBef>
              <a:spcAft>
                <a:spcPts val="600"/>
              </a:spcAft>
              <a:buClr>
                <a:srgbClr val="FFA100"/>
              </a:buClr>
            </a:pPr>
            <a:endParaRPr lang="nl-NL" altLang="nl-NL">
              <a:solidFill>
                <a:srgbClr val="FFFFFF"/>
              </a:solidFill>
            </a:endParaRPr>
          </a:p>
        </p:txBody>
      </p:sp>
      <p:sp>
        <p:nvSpPr>
          <p:cNvPr id="22" name="Vertical Text Placeholder 8"/>
          <p:cNvSpPr>
            <a:spLocks/>
          </p:cNvSpPr>
          <p:nvPr/>
        </p:nvSpPr>
        <p:spPr bwMode="auto">
          <a:xfrm>
            <a:off x="4572001" y="3967797"/>
            <a:ext cx="2980955" cy="406400"/>
          </a:xfrm>
          <a:prstGeom prst="rect">
            <a:avLst/>
          </a:prstGeom>
          <a:solidFill>
            <a:srgbClr val="00B050"/>
          </a:solidFill>
          <a:ln>
            <a:solidFill>
              <a:srgbClr val="00B050"/>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 </a:t>
            </a:r>
            <a:r>
              <a:rPr lang="nl-NL" altLang="nl-NL" sz="1400" b="1" dirty="0" err="1">
                <a:solidFill>
                  <a:srgbClr val="FFFFFF"/>
                </a:solidFill>
              </a:rPr>
              <a:t>Orderprio</a:t>
            </a:r>
            <a:r>
              <a:rPr lang="nl-NL" altLang="nl-NL" sz="1400" b="1" dirty="0">
                <a:solidFill>
                  <a:srgbClr val="FFFFFF"/>
                </a:solidFill>
              </a:rPr>
              <a:t> voor betere prestaties </a:t>
            </a:r>
          </a:p>
        </p:txBody>
      </p:sp>
      <p:sp>
        <p:nvSpPr>
          <p:cNvPr id="24" name="Rectangle 23"/>
          <p:cNvSpPr>
            <a:spLocks noChangeArrowheads="1"/>
          </p:cNvSpPr>
          <p:nvPr/>
        </p:nvSpPr>
        <p:spPr bwMode="auto">
          <a:xfrm>
            <a:off x="4572001" y="4374197"/>
            <a:ext cx="2980955" cy="2138056"/>
          </a:xfrm>
          <a:prstGeom prst="rect">
            <a:avLst/>
          </a:prstGeom>
          <a:noFill/>
          <a:ln w="9525">
            <a:solidFill>
              <a:srgbClr val="00B050"/>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fontAlgn="base">
              <a:lnSpc>
                <a:spcPts val="1800"/>
              </a:lnSpc>
              <a:spcBef>
                <a:spcPts val="600"/>
              </a:spcBef>
              <a:spcAft>
                <a:spcPts val="600"/>
              </a:spcAft>
              <a:buClr>
                <a:srgbClr val="FFA100"/>
              </a:buClr>
            </a:pPr>
            <a:endParaRPr lang="nl-NL" altLang="nl-NL">
              <a:solidFill>
                <a:srgbClr val="FFFFFF"/>
              </a:solidFill>
            </a:endParaRPr>
          </a:p>
        </p:txBody>
      </p:sp>
      <p:sp>
        <p:nvSpPr>
          <p:cNvPr id="20" name="Footer Placeholder 8">
            <a:extLst>
              <a:ext uri="{FF2B5EF4-FFF2-40B4-BE49-F238E27FC236}">
                <a16:creationId xmlns="" xmlns:a16="http://schemas.microsoft.com/office/drawing/2014/main" id="{9452C443-53A9-4612-850D-3916B1AA76D4}"/>
              </a:ext>
            </a:extLst>
          </p:cNvPr>
          <p:cNvSpPr>
            <a:spLocks noGrp="1"/>
          </p:cNvSpPr>
          <p:nvPr>
            <p:ph type="ftr" sz="quarter" idx="11"/>
          </p:nvPr>
        </p:nvSpPr>
        <p:spPr>
          <a:xfrm>
            <a:off x="1439466" y="404813"/>
            <a:ext cx="2699147" cy="215900"/>
          </a:xfrm>
        </p:spPr>
        <p:txBody>
          <a:bodyPr/>
          <a:lstStyle/>
          <a:p>
            <a:pPr fontAlgn="base">
              <a:defRPr/>
            </a:pPr>
            <a:r>
              <a:rPr lang="nl-NL" dirty="0">
                <a:solidFill>
                  <a:srgbClr val="FFFFFF"/>
                </a:solidFill>
              </a:rPr>
              <a:t>Maand Info 27 augustus 2019</a:t>
            </a:r>
            <a:endParaRPr lang="en-GB" dirty="0">
              <a:solidFill>
                <a:srgbClr val="FFFFFF"/>
              </a:solidFill>
            </a:endParaRPr>
          </a:p>
        </p:txBody>
      </p:sp>
      <p:pic>
        <p:nvPicPr>
          <p:cNvPr id="19" name="Picture 18" descr="A picture containing indoor, table&#10;&#10;Description generated with very high confidence">
            <a:extLst>
              <a:ext uri="{FF2B5EF4-FFF2-40B4-BE49-F238E27FC236}">
                <a16:creationId xmlns="" xmlns:a16="http://schemas.microsoft.com/office/drawing/2014/main" id="{23DA61A9-88A3-46D8-AF81-32EE136EF848}"/>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t="9634" b="11325"/>
          <a:stretch/>
        </p:blipFill>
        <p:spPr>
          <a:xfrm>
            <a:off x="1337306" y="1709910"/>
            <a:ext cx="3018837" cy="2137437"/>
          </a:xfrm>
          <a:prstGeom prst="rect">
            <a:avLst/>
          </a:prstGeom>
        </p:spPr>
      </p:pic>
      <p:pic>
        <p:nvPicPr>
          <p:cNvPr id="4" name="Picture 3" descr="A truck with a mountain in the background&#10;&#10;Description automatically generated">
            <a:extLst>
              <a:ext uri="{FF2B5EF4-FFF2-40B4-BE49-F238E27FC236}">
                <a16:creationId xmlns="" xmlns:a16="http://schemas.microsoft.com/office/drawing/2014/main" id="{7FC60AD9-BA22-4ADE-B417-A93685580257}"/>
              </a:ext>
            </a:extLst>
          </p:cNvPr>
          <p:cNvPicPr>
            <a:picLocks noChangeAspect="1"/>
          </p:cNvPicPr>
          <p:nvPr/>
        </p:nvPicPr>
        <p:blipFill rotWithShape="1">
          <a:blip r:embed="rId7" cstate="print">
            <a:extLst>
              <a:ext uri="{28A0092B-C50C-407E-A947-70E740481C1C}">
                <a14:useLocalDpi xmlns="" xmlns:a14="http://schemas.microsoft.com/office/drawing/2010/main" val="0"/>
              </a:ext>
            </a:extLst>
          </a:blip>
          <a:srcRect t="10988"/>
          <a:stretch/>
        </p:blipFill>
        <p:spPr>
          <a:xfrm>
            <a:off x="4572000" y="1717851"/>
            <a:ext cx="2980955" cy="2129494"/>
          </a:xfrm>
          <a:prstGeom prst="rect">
            <a:avLst/>
          </a:prstGeom>
        </p:spPr>
      </p:pic>
      <p:pic>
        <p:nvPicPr>
          <p:cNvPr id="5" name="Picture 4" descr="A close up of a map&#10;&#10;Description automatically generated">
            <a:extLst>
              <a:ext uri="{FF2B5EF4-FFF2-40B4-BE49-F238E27FC236}">
                <a16:creationId xmlns="" xmlns:a16="http://schemas.microsoft.com/office/drawing/2014/main" id="{FCF4BF62-B2D9-4723-86C8-3B5F086927B1}"/>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7397" b="12782"/>
          <a:stretch/>
        </p:blipFill>
        <p:spPr>
          <a:xfrm>
            <a:off x="1353293" y="4374197"/>
            <a:ext cx="2998871" cy="2137436"/>
          </a:xfrm>
          <a:prstGeom prst="rect">
            <a:avLst/>
          </a:prstGeom>
        </p:spPr>
      </p:pic>
      <p:sp>
        <p:nvSpPr>
          <p:cNvPr id="21" name="Rechthoek 20"/>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23" name="Text Box 8"/>
          <p:cNvSpPr txBox="1">
            <a:spLocks noChangeArrowheads="1"/>
          </p:cNvSpPr>
          <p:nvPr/>
        </p:nvSpPr>
        <p:spPr bwMode="auto">
          <a:xfrm>
            <a:off x="458452" y="293984"/>
            <a:ext cx="6048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50000"/>
              </a:spcBef>
              <a:spcAft>
                <a:spcPct val="0"/>
              </a:spcAft>
              <a:buClrTx/>
              <a:buNone/>
            </a:pPr>
            <a:r>
              <a:rPr lang="nl-NL" altLang="nl-NL" b="1" dirty="0" err="1" smtClean="0">
                <a:solidFill>
                  <a:schemeClr val="bg1"/>
                </a:solidFill>
                <a:cs typeface="Arial" panose="020B0604020202020204" pitchFamily="34" charset="0"/>
              </a:rPr>
              <a:t>Customer</a:t>
            </a:r>
            <a:r>
              <a:rPr lang="nl-NL" altLang="nl-NL" b="1" dirty="0" smtClean="0">
                <a:solidFill>
                  <a:schemeClr val="bg1"/>
                </a:solidFill>
                <a:cs typeface="Arial" panose="020B0604020202020204" pitchFamily="34" charset="0"/>
              </a:rPr>
              <a:t> focus</a:t>
            </a:r>
            <a:endParaRPr lang="nl-NL" altLang="nl-NL" b="1" dirty="0">
              <a:solidFill>
                <a:schemeClr val="bg1"/>
              </a:solidFill>
              <a:cs typeface="Arial" panose="020B0604020202020204" pitchFamily="34" charset="0"/>
            </a:endParaRPr>
          </a:p>
        </p:txBody>
      </p:sp>
      <p:pic>
        <p:nvPicPr>
          <p:cNvPr id="25" name="Picture 3"/>
          <p:cNvPicPr>
            <a:picLocks noChangeAspect="1" noChangeArrowheads="1"/>
          </p:cNvPicPr>
          <p:nvPr/>
        </p:nvPicPr>
        <p:blipFill>
          <a:blip r:embed="rId9" cstate="print"/>
          <a:srcRect/>
          <a:stretch>
            <a:fillRect/>
          </a:stretch>
        </p:blipFill>
        <p:spPr bwMode="auto">
          <a:xfrm>
            <a:off x="8316416" y="326024"/>
            <a:ext cx="360040" cy="326878"/>
          </a:xfrm>
          <a:prstGeom prst="rect">
            <a:avLst/>
          </a:prstGeom>
          <a:noFill/>
          <a:ln w="9525">
            <a:noFill/>
            <a:miter lim="800000"/>
            <a:headEnd/>
            <a:tailEnd/>
          </a:ln>
        </p:spPr>
      </p:pic>
    </p:spTree>
    <p:extLst>
      <p:ext uri="{BB962C8B-B14F-4D97-AF65-F5344CB8AC3E}">
        <p14:creationId xmlns="" xmlns:p14="http://schemas.microsoft.com/office/powerpoint/2010/main" val="1397381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posing for a photo&#10;&#10;Description automatically generated">
            <a:extLst>
              <a:ext uri="{FF2B5EF4-FFF2-40B4-BE49-F238E27FC236}">
                <a16:creationId xmlns="" xmlns:a16="http://schemas.microsoft.com/office/drawing/2014/main" id="{1214B2CA-83B7-43FD-98C2-E0DC7514C9E2}"/>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3393" b="16941"/>
          <a:stretch/>
        </p:blipFill>
        <p:spPr>
          <a:xfrm>
            <a:off x="1426074" y="4294530"/>
            <a:ext cx="2992538" cy="2125861"/>
          </a:xfrm>
          <a:prstGeom prst="rect">
            <a:avLst/>
          </a:prstGeom>
        </p:spPr>
      </p:pic>
      <p:pic>
        <p:nvPicPr>
          <p:cNvPr id="8" name="Picture 7" descr="A group of people standing in front of a crowd posing for the camera&#10;&#10;Description automatically generated">
            <a:extLst>
              <a:ext uri="{FF2B5EF4-FFF2-40B4-BE49-F238E27FC236}">
                <a16:creationId xmlns="" xmlns:a16="http://schemas.microsoft.com/office/drawing/2014/main" id="{D924B272-A692-42A8-9612-44D7AAA1E2DF}"/>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b="27055"/>
          <a:stretch/>
        </p:blipFill>
        <p:spPr>
          <a:xfrm>
            <a:off x="1418608" y="1570824"/>
            <a:ext cx="3016503" cy="2119076"/>
          </a:xfrm>
          <a:prstGeom prst="rect">
            <a:avLst/>
          </a:prstGeom>
        </p:spPr>
      </p:pic>
      <p:graphicFrame>
        <p:nvGraphicFramePr>
          <p:cNvPr id="3" name="Object 2" hidden="1"/>
          <p:cNvGraphicFramePr>
            <a:graphicFrameLocks noChangeAspect="1"/>
          </p:cNvGraphicFramePr>
          <p:nvPr>
            <p:extLst/>
          </p:nvPr>
        </p:nvGraphicFramePr>
        <p:xfrm>
          <a:off x="1144192" y="1590"/>
          <a:ext cx="1190" cy="1587"/>
        </p:xfrm>
        <a:graphic>
          <a:graphicData uri="http://schemas.openxmlformats.org/presentationml/2006/ole">
            <p:oleObj spid="_x0000_s6146" name="think-cell Slide" r:id="rId6" imgW="360" imgH="360" progId="">
              <p:embed/>
            </p:oleObj>
          </a:graphicData>
        </a:graphic>
      </p:graphicFrame>
      <p:sp>
        <p:nvSpPr>
          <p:cNvPr id="4" name="Slide Number Placeholder 3"/>
          <p:cNvSpPr>
            <a:spLocks noGrp="1"/>
          </p:cNvSpPr>
          <p:nvPr>
            <p:ph type="sldNum" sz="quarter" idx="10"/>
          </p:nvPr>
        </p:nvSpPr>
        <p:spPr/>
        <p:txBody>
          <a:bodyPr/>
          <a:lstStyle/>
          <a:p>
            <a:pPr fontAlgn="base">
              <a:defRPr/>
            </a:pPr>
            <a:fld id="{68D61A7F-77DB-40DD-9952-B755D9C58347}" type="slidenum">
              <a:rPr lang="en-US" altLang="nl-NL">
                <a:solidFill>
                  <a:srgbClr val="FFFFFF"/>
                </a:solidFill>
                <a:latin typeface="Arial" panose="020B0604020202020204" pitchFamily="34" charset="0"/>
              </a:rPr>
              <a:pPr fontAlgn="base">
                <a:defRPr/>
              </a:pPr>
              <a:t>22</a:t>
            </a:fld>
            <a:endParaRPr lang="en-US" altLang="nl-NL">
              <a:solidFill>
                <a:srgbClr val="FFFFFF"/>
              </a:solidFill>
              <a:latin typeface="Arial" panose="020B0604020202020204" pitchFamily="34" charset="0"/>
            </a:endParaRPr>
          </a:p>
        </p:txBody>
      </p:sp>
      <p:sp>
        <p:nvSpPr>
          <p:cNvPr id="17" name="Vertical Text Placeholder 8"/>
          <p:cNvSpPr>
            <a:spLocks/>
          </p:cNvSpPr>
          <p:nvPr/>
        </p:nvSpPr>
        <p:spPr bwMode="auto">
          <a:xfrm>
            <a:off x="1411647" y="1153419"/>
            <a:ext cx="3016504" cy="417513"/>
          </a:xfrm>
          <a:prstGeom prst="rect">
            <a:avLst/>
          </a:prstGeom>
          <a:solidFill>
            <a:srgbClr val="3D7EDB"/>
          </a:solidFill>
          <a:ln>
            <a:solidFill>
              <a:srgbClr val="3D7EDB"/>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Beter toezicht voor veilig werk</a:t>
            </a:r>
          </a:p>
        </p:txBody>
      </p:sp>
      <p:sp>
        <p:nvSpPr>
          <p:cNvPr id="21" name="Rectangle 20"/>
          <p:cNvSpPr>
            <a:spLocks noChangeArrowheads="1"/>
          </p:cNvSpPr>
          <p:nvPr/>
        </p:nvSpPr>
        <p:spPr bwMode="auto">
          <a:xfrm>
            <a:off x="1411646" y="1559968"/>
            <a:ext cx="3016503" cy="2125861"/>
          </a:xfrm>
          <a:prstGeom prst="rect">
            <a:avLst/>
          </a:prstGeom>
          <a:noFill/>
          <a:ln w="9525">
            <a:solidFill>
              <a:srgbClr val="3D7EDB"/>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sz="1400">
              <a:solidFill>
                <a:srgbClr val="FFFFFF"/>
              </a:solidFill>
            </a:endParaRPr>
          </a:p>
        </p:txBody>
      </p:sp>
      <p:sp>
        <p:nvSpPr>
          <p:cNvPr id="22" name="Rectangle 21"/>
          <p:cNvSpPr>
            <a:spLocks noChangeArrowheads="1"/>
          </p:cNvSpPr>
          <p:nvPr/>
        </p:nvSpPr>
        <p:spPr bwMode="auto">
          <a:xfrm>
            <a:off x="4644007" y="4294530"/>
            <a:ext cx="3200055" cy="2125861"/>
          </a:xfrm>
          <a:prstGeom prst="rect">
            <a:avLst/>
          </a:prstGeom>
          <a:noFill/>
          <a:ln w="9525">
            <a:solidFill>
              <a:srgbClr val="3D7EDB"/>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fontAlgn="base">
              <a:lnSpc>
                <a:spcPts val="1800"/>
              </a:lnSpc>
              <a:spcBef>
                <a:spcPts val="600"/>
              </a:spcBef>
              <a:spcAft>
                <a:spcPts val="600"/>
              </a:spcAft>
              <a:buClr>
                <a:srgbClr val="FFA100"/>
              </a:buClr>
            </a:pPr>
            <a:endParaRPr lang="nl-NL" altLang="nl-NL">
              <a:solidFill>
                <a:srgbClr val="FFFFFF"/>
              </a:solidFill>
            </a:endParaRPr>
          </a:p>
        </p:txBody>
      </p:sp>
      <p:sp>
        <p:nvSpPr>
          <p:cNvPr id="20" name="Vertical Text Placeholder 8"/>
          <p:cNvSpPr>
            <a:spLocks/>
          </p:cNvSpPr>
          <p:nvPr/>
        </p:nvSpPr>
        <p:spPr bwMode="auto">
          <a:xfrm>
            <a:off x="4644008" y="3893045"/>
            <a:ext cx="3193490" cy="406400"/>
          </a:xfrm>
          <a:prstGeom prst="rect">
            <a:avLst/>
          </a:prstGeom>
          <a:solidFill>
            <a:srgbClr val="3D7EDB"/>
          </a:solidFill>
          <a:ln>
            <a:solidFill>
              <a:srgbClr val="3D7EDB"/>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300" b="1" dirty="0">
                <a:solidFill>
                  <a:srgbClr val="FFFFFF"/>
                </a:solidFill>
              </a:rPr>
              <a:t>Op herhaling: de QR code Jaarplanapp </a:t>
            </a:r>
          </a:p>
        </p:txBody>
      </p:sp>
      <p:sp>
        <p:nvSpPr>
          <p:cNvPr id="28" name="Vertical Text Placeholder 8"/>
          <p:cNvSpPr>
            <a:spLocks/>
          </p:cNvSpPr>
          <p:nvPr/>
        </p:nvSpPr>
        <p:spPr bwMode="auto">
          <a:xfrm>
            <a:off x="4644007" y="1155447"/>
            <a:ext cx="3143612" cy="406400"/>
          </a:xfrm>
          <a:prstGeom prst="rect">
            <a:avLst/>
          </a:prstGeom>
          <a:solidFill>
            <a:srgbClr val="3D7EDB"/>
          </a:solidFill>
          <a:ln>
            <a:solidFill>
              <a:srgbClr val="3D7EDB"/>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err="1">
                <a:solidFill>
                  <a:srgbClr val="FFFFFF"/>
                </a:solidFill>
              </a:rPr>
              <a:t>Nieuwsuur</a:t>
            </a:r>
            <a:r>
              <a:rPr lang="nl-NL" altLang="nl-NL" sz="1400" b="1" dirty="0">
                <a:solidFill>
                  <a:srgbClr val="FFFFFF"/>
                </a:solidFill>
              </a:rPr>
              <a:t> over nachtwerkers </a:t>
            </a:r>
          </a:p>
        </p:txBody>
      </p:sp>
      <p:sp>
        <p:nvSpPr>
          <p:cNvPr id="29" name="Rectangle 28"/>
          <p:cNvSpPr>
            <a:spLocks noChangeArrowheads="1"/>
          </p:cNvSpPr>
          <p:nvPr/>
        </p:nvSpPr>
        <p:spPr bwMode="auto">
          <a:xfrm>
            <a:off x="4644008" y="1556793"/>
            <a:ext cx="3009259" cy="2125861"/>
          </a:xfrm>
          <a:prstGeom prst="rect">
            <a:avLst/>
          </a:prstGeom>
          <a:noFill/>
          <a:ln w="9525">
            <a:solidFill>
              <a:srgbClr val="3D7EDB"/>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algn="ctr" fontAlgn="base">
              <a:lnSpc>
                <a:spcPts val="1800"/>
              </a:lnSpc>
              <a:spcBef>
                <a:spcPts val="600"/>
              </a:spcBef>
              <a:spcAft>
                <a:spcPts val="600"/>
              </a:spcAft>
              <a:buClr>
                <a:srgbClr val="FFA100"/>
              </a:buClr>
            </a:pPr>
            <a:endParaRPr lang="nl-NL" altLang="nl-NL" sz="1400">
              <a:solidFill>
                <a:srgbClr val="FFFFFF"/>
              </a:solidFill>
            </a:endParaRPr>
          </a:p>
        </p:txBody>
      </p:sp>
      <p:sp>
        <p:nvSpPr>
          <p:cNvPr id="15" name="Rectangle 14"/>
          <p:cNvSpPr>
            <a:spLocks noChangeArrowheads="1"/>
          </p:cNvSpPr>
          <p:nvPr/>
        </p:nvSpPr>
        <p:spPr bwMode="auto">
          <a:xfrm>
            <a:off x="1411646" y="4286553"/>
            <a:ext cx="3006966" cy="2125861"/>
          </a:xfrm>
          <a:prstGeom prst="rect">
            <a:avLst/>
          </a:prstGeom>
          <a:noFill/>
          <a:ln w="9525">
            <a:solidFill>
              <a:srgbClr val="3D7EDB"/>
            </a:solidFill>
            <a:miter lim="800000"/>
            <a:headEnd/>
            <a:tailEnd/>
          </a:ln>
          <a:extLst/>
        </p:spPr>
        <p:txBody>
          <a:bodyPr lIns="0" tIns="0" rIns="0" bIns="0" anchor="b"/>
          <a:lstStyle>
            <a:lvl1pPr>
              <a:defRPr sz="3200">
                <a:solidFill>
                  <a:schemeClr val="bg1"/>
                </a:solidFill>
                <a:latin typeface="Arial" panose="020B0604020202020204" pitchFamily="34" charset="0"/>
                <a:ea typeface="MS PGothic" panose="020B0600070205080204" pitchFamily="34" charset="-128"/>
              </a:defRPr>
            </a:lvl1pPr>
            <a:lvl2pPr marL="742950" indent="-285750">
              <a:defRPr sz="3200">
                <a:solidFill>
                  <a:schemeClr val="bg1"/>
                </a:solidFill>
                <a:latin typeface="Arial" panose="020B0604020202020204" pitchFamily="34" charset="0"/>
                <a:ea typeface="MS PGothic" panose="020B0600070205080204" pitchFamily="34" charset="-128"/>
              </a:defRPr>
            </a:lvl2pPr>
            <a:lvl3pPr marL="1143000" indent="-228600">
              <a:defRPr sz="3200">
                <a:solidFill>
                  <a:schemeClr val="bg1"/>
                </a:solidFill>
                <a:latin typeface="Arial" panose="020B0604020202020204" pitchFamily="34" charset="0"/>
                <a:ea typeface="MS PGothic" panose="020B0600070205080204" pitchFamily="34" charset="-128"/>
              </a:defRPr>
            </a:lvl3pPr>
            <a:lvl4pPr marL="1600200" indent="-228600">
              <a:defRPr sz="3200">
                <a:solidFill>
                  <a:schemeClr val="bg1"/>
                </a:solidFill>
                <a:latin typeface="Arial" panose="020B0604020202020204" pitchFamily="34" charset="0"/>
                <a:ea typeface="MS PGothic" panose="020B0600070205080204" pitchFamily="34" charset="-128"/>
              </a:defRPr>
            </a:lvl4pPr>
            <a:lvl5pPr marL="2057400" indent="-228600">
              <a:defRPr sz="32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bg1"/>
                </a:solidFill>
                <a:latin typeface="Arial" panose="020B0604020202020204" pitchFamily="34" charset="0"/>
                <a:ea typeface="MS PGothic" panose="020B0600070205080204" pitchFamily="34" charset="-128"/>
              </a:defRPr>
            </a:lvl9pPr>
          </a:lstStyle>
          <a:p>
            <a:pPr fontAlgn="base">
              <a:lnSpc>
                <a:spcPts val="1800"/>
              </a:lnSpc>
              <a:spcBef>
                <a:spcPts val="600"/>
              </a:spcBef>
              <a:spcAft>
                <a:spcPts val="600"/>
              </a:spcAft>
              <a:buClr>
                <a:srgbClr val="FFA100"/>
              </a:buClr>
            </a:pPr>
            <a:endParaRPr lang="nl-NL" altLang="nl-NL">
              <a:solidFill>
                <a:srgbClr val="FFFFFF"/>
              </a:solidFill>
            </a:endParaRPr>
          </a:p>
        </p:txBody>
      </p:sp>
      <p:sp>
        <p:nvSpPr>
          <p:cNvPr id="18" name="Vertical Text Placeholder 8"/>
          <p:cNvSpPr>
            <a:spLocks/>
          </p:cNvSpPr>
          <p:nvPr/>
        </p:nvSpPr>
        <p:spPr bwMode="auto">
          <a:xfrm>
            <a:off x="1411646" y="3883326"/>
            <a:ext cx="3006966" cy="406400"/>
          </a:xfrm>
          <a:prstGeom prst="rect">
            <a:avLst/>
          </a:prstGeom>
          <a:solidFill>
            <a:srgbClr val="3D7EDB"/>
          </a:solidFill>
          <a:ln>
            <a:solidFill>
              <a:srgbClr val="3D7EDB"/>
            </a:solidFill>
          </a:ln>
        </p:spPr>
        <p:txBody>
          <a:bodyPr wrap="none" lIns="180000" tIns="72000" rIns="216000" anchor="ct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algn="ctr" eaLnBrk="0" fontAlgn="base" hangingPunct="0">
              <a:buClr>
                <a:srgbClr val="3D7EDB"/>
              </a:buClr>
              <a:buNone/>
            </a:pPr>
            <a:r>
              <a:rPr lang="nl-NL" altLang="nl-NL" sz="1400" b="1" dirty="0">
                <a:solidFill>
                  <a:srgbClr val="FFFFFF"/>
                </a:solidFill>
              </a:rPr>
              <a:t>Buren op bezoek</a:t>
            </a:r>
          </a:p>
        </p:txBody>
      </p:sp>
      <p:pic>
        <p:nvPicPr>
          <p:cNvPr id="5" name="Picture 4" descr="A view of a city at night&#10;&#10;Description automatically generated">
            <a:extLst>
              <a:ext uri="{FF2B5EF4-FFF2-40B4-BE49-F238E27FC236}">
                <a16:creationId xmlns="" xmlns:a16="http://schemas.microsoft.com/office/drawing/2014/main" id="{B913E4ED-F8B9-41C7-9ABC-D36984DB40A4}"/>
              </a:ext>
            </a:extLst>
          </p:cNvPr>
          <p:cNvPicPr>
            <a:picLocks noChangeAspect="1"/>
          </p:cNvPicPr>
          <p:nvPr/>
        </p:nvPicPr>
        <p:blipFill rotWithShape="1">
          <a:blip r:embed="rId7" cstate="print">
            <a:extLst>
              <a:ext uri="{28A0092B-C50C-407E-A947-70E740481C1C}">
                <a14:useLocalDpi xmlns="" xmlns:a14="http://schemas.microsoft.com/office/drawing/2010/main" val="0"/>
              </a:ext>
            </a:extLst>
          </a:blip>
          <a:srcRect t="19300"/>
          <a:stretch/>
        </p:blipFill>
        <p:spPr>
          <a:xfrm>
            <a:off x="4644008" y="1556792"/>
            <a:ext cx="3166189" cy="2119076"/>
          </a:xfrm>
          <a:prstGeom prst="rect">
            <a:avLst/>
          </a:prstGeom>
        </p:spPr>
      </p:pic>
      <p:pic>
        <p:nvPicPr>
          <p:cNvPr id="23" name="Picture 22">
            <a:extLst>
              <a:ext uri="{FF2B5EF4-FFF2-40B4-BE49-F238E27FC236}">
                <a16:creationId xmlns="" xmlns:a16="http://schemas.microsoft.com/office/drawing/2014/main" id="{314A95C1-26A0-48C5-BE20-B43BAC3FAFD5}"/>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439993" y="4439205"/>
            <a:ext cx="1431212" cy="1932686"/>
          </a:xfrm>
          <a:prstGeom prst="rect">
            <a:avLst/>
          </a:prstGeom>
        </p:spPr>
      </p:pic>
      <p:sp>
        <p:nvSpPr>
          <p:cNvPr id="24" name="Rechthoek 23"/>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25" name="Text Box 8"/>
          <p:cNvSpPr txBox="1">
            <a:spLocks noChangeArrowheads="1"/>
          </p:cNvSpPr>
          <p:nvPr/>
        </p:nvSpPr>
        <p:spPr bwMode="auto">
          <a:xfrm>
            <a:off x="458452" y="293984"/>
            <a:ext cx="6048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50000"/>
              </a:spcBef>
              <a:spcAft>
                <a:spcPct val="0"/>
              </a:spcAft>
              <a:buClrTx/>
              <a:buNone/>
            </a:pPr>
            <a:r>
              <a:rPr lang="nl-NL" altLang="nl-NL" b="1" dirty="0" smtClean="0">
                <a:solidFill>
                  <a:schemeClr val="bg1"/>
                </a:solidFill>
                <a:cs typeface="Arial" panose="020B0604020202020204" pitchFamily="34" charset="0"/>
              </a:rPr>
              <a:t>Mensen, cultuur &amp; leiderschap</a:t>
            </a:r>
            <a:endParaRPr lang="nl-NL" altLang="nl-NL" b="1" dirty="0">
              <a:solidFill>
                <a:schemeClr val="bg1"/>
              </a:solidFill>
              <a:cs typeface="Arial" panose="020B0604020202020204" pitchFamily="34" charset="0"/>
            </a:endParaRPr>
          </a:p>
        </p:txBody>
      </p:sp>
      <p:pic>
        <p:nvPicPr>
          <p:cNvPr id="26" name="Picture 3"/>
          <p:cNvPicPr>
            <a:picLocks noChangeAspect="1" noChangeArrowheads="1"/>
          </p:cNvPicPr>
          <p:nvPr/>
        </p:nvPicPr>
        <p:blipFill>
          <a:blip r:embed="rId9" cstate="print"/>
          <a:srcRect/>
          <a:stretch>
            <a:fillRect/>
          </a:stretch>
        </p:blipFill>
        <p:spPr bwMode="auto">
          <a:xfrm>
            <a:off x="8316416" y="326024"/>
            <a:ext cx="360040" cy="326878"/>
          </a:xfrm>
          <a:prstGeom prst="rect">
            <a:avLst/>
          </a:prstGeom>
          <a:noFill/>
          <a:ln w="9525">
            <a:noFill/>
            <a:miter lim="800000"/>
            <a:headEnd/>
            <a:tailEnd/>
          </a:ln>
        </p:spPr>
      </p:pic>
    </p:spTree>
    <p:extLst>
      <p:ext uri="{BB962C8B-B14F-4D97-AF65-F5344CB8AC3E}">
        <p14:creationId xmlns="" xmlns:p14="http://schemas.microsoft.com/office/powerpoint/2010/main" val="1672883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fontAlgn="base"/>
            <a:fld id="{71F61DF0-078F-4286-9355-A91B2CE6AC56}" type="slidenum">
              <a:rPr lang="en-GB">
                <a:solidFill>
                  <a:srgbClr val="FFFFFF"/>
                </a:solidFill>
                <a:latin typeface="Arial" panose="020B0604020202020204" pitchFamily="34" charset="0"/>
              </a:rPr>
              <a:pPr fontAlgn="base"/>
              <a:t>23</a:t>
            </a:fld>
            <a:endParaRPr lang="en-GB" dirty="0">
              <a:solidFill>
                <a:srgbClr val="FFFFFF"/>
              </a:solidFill>
              <a:latin typeface="Arial" panose="020B0604020202020204" pitchFamily="34" charset="0"/>
            </a:endParaRPr>
          </a:p>
        </p:txBody>
      </p:sp>
      <p:sp>
        <p:nvSpPr>
          <p:cNvPr id="12" name="Vertical Text Placeholder 2"/>
          <p:cNvSpPr>
            <a:spLocks noGrp="1"/>
          </p:cNvSpPr>
          <p:nvPr>
            <p:ph type="body" orient="vert" idx="1"/>
          </p:nvPr>
        </p:nvSpPr>
        <p:spPr>
          <a:xfrm>
            <a:off x="3419872" y="980728"/>
            <a:ext cx="5440648" cy="5694534"/>
          </a:xfrm>
        </p:spPr>
        <p:txBody>
          <a:bodyPr>
            <a:normAutofit/>
          </a:bodyPr>
          <a:lstStyle/>
          <a:p>
            <a:pPr marL="180975" indent="-180975">
              <a:lnSpc>
                <a:spcPct val="150000"/>
              </a:lnSpc>
              <a:spcBef>
                <a:spcPts val="1200"/>
              </a:spcBef>
              <a:buClr>
                <a:schemeClr val="accent1"/>
              </a:buClr>
              <a:buFont typeface="Wingdings" pitchFamily="2" charset="2"/>
              <a:buChar char="§"/>
            </a:pPr>
            <a:r>
              <a:rPr lang="nl-NL" sz="1600" b="1" kern="1200" dirty="0"/>
              <a:t>Twee verzuimongevallen in </a:t>
            </a:r>
            <a:r>
              <a:rPr lang="nl-NL" sz="1600" b="1" kern="1200" dirty="0" smtClean="0"/>
              <a:t>juli.</a:t>
            </a:r>
            <a:endParaRPr lang="nl-NL" sz="1600" b="1" kern="1200" dirty="0"/>
          </a:p>
          <a:p>
            <a:pPr marL="180975" indent="-180975">
              <a:lnSpc>
                <a:spcPct val="150000"/>
              </a:lnSpc>
              <a:spcBef>
                <a:spcPts val="1200"/>
              </a:spcBef>
              <a:buClr>
                <a:schemeClr val="accent1"/>
              </a:buClr>
              <a:buFont typeface="Wingdings" pitchFamily="2" charset="2"/>
              <a:buChar char="§"/>
            </a:pPr>
            <a:r>
              <a:rPr lang="nl-NL" sz="1600" b="1" dirty="0"/>
              <a:t>253 klachten over stof </a:t>
            </a:r>
            <a:r>
              <a:rPr lang="nl-NL" sz="1600" b="1" dirty="0" smtClean="0"/>
              <a:t>ontvangen.</a:t>
            </a:r>
            <a:endParaRPr lang="nl-NL" sz="1600" b="1" dirty="0"/>
          </a:p>
          <a:p>
            <a:pPr marL="180975" indent="-180975">
              <a:lnSpc>
                <a:spcPct val="150000"/>
              </a:lnSpc>
              <a:spcBef>
                <a:spcPts val="1200"/>
              </a:spcBef>
              <a:buClr>
                <a:schemeClr val="accent1"/>
              </a:buClr>
              <a:buFont typeface="Wingdings" pitchFamily="2" charset="2"/>
              <a:buChar char="§"/>
            </a:pPr>
            <a:r>
              <a:rPr lang="nl-NL" sz="1600" b="1" kern="1200" dirty="0" smtClean="0">
                <a:cs typeface="Arial" panose="020B0604020202020204" pitchFamily="34" charset="0"/>
              </a:rPr>
              <a:t>Resultaat </a:t>
            </a:r>
            <a:r>
              <a:rPr lang="nl-NL" sz="1600" b="1" kern="1200" dirty="0">
                <a:cs typeface="Arial" panose="020B0604020202020204" pitchFamily="34" charset="0"/>
              </a:rPr>
              <a:t>in juli € (12,0) </a:t>
            </a:r>
            <a:r>
              <a:rPr lang="nl-NL" sz="1600" b="1" kern="1200" dirty="0" err="1" smtClean="0">
                <a:cs typeface="Arial" panose="020B0604020202020204" pitchFamily="34" charset="0"/>
              </a:rPr>
              <a:t>mln</a:t>
            </a:r>
            <a:r>
              <a:rPr lang="nl-NL" sz="1600" b="1" kern="1200" dirty="0" smtClean="0">
                <a:cs typeface="Arial" panose="020B0604020202020204" pitchFamily="34" charset="0"/>
              </a:rPr>
              <a:t> -&gt; € </a:t>
            </a:r>
            <a:r>
              <a:rPr lang="nl-NL" sz="1600" b="1" kern="1200" dirty="0">
                <a:cs typeface="Arial" panose="020B0604020202020204" pitchFamily="34" charset="0"/>
              </a:rPr>
              <a:t>39,3 </a:t>
            </a:r>
            <a:r>
              <a:rPr lang="nl-NL" sz="1600" b="1" kern="1200" dirty="0" err="1" smtClean="0">
                <a:cs typeface="Arial" panose="020B0604020202020204" pitchFamily="34" charset="0"/>
              </a:rPr>
              <a:t>mln</a:t>
            </a:r>
            <a:r>
              <a:rPr lang="nl-NL" sz="1600" b="1" kern="1200" dirty="0" smtClean="0">
                <a:cs typeface="Arial" panose="020B0604020202020204" pitchFamily="34" charset="0"/>
              </a:rPr>
              <a:t> </a:t>
            </a:r>
            <a:r>
              <a:rPr lang="nl-NL" sz="1600" b="1" kern="1200" dirty="0">
                <a:cs typeface="Arial" panose="020B0604020202020204" pitchFamily="34" charset="0"/>
              </a:rPr>
              <a:t>onder </a:t>
            </a:r>
            <a:r>
              <a:rPr lang="nl-NL" sz="1600" b="1" kern="1200" dirty="0" smtClean="0">
                <a:cs typeface="Arial" panose="020B0604020202020204" pitchFamily="34" charset="0"/>
              </a:rPr>
              <a:t>plan</a:t>
            </a:r>
            <a:r>
              <a:rPr lang="nl-NL" sz="1600" b="1" dirty="0" smtClean="0">
                <a:cs typeface="Arial" panose="020B0604020202020204" pitchFamily="34" charset="0"/>
              </a:rPr>
              <a:t>.</a:t>
            </a:r>
            <a:r>
              <a:rPr lang="nl-NL" sz="1600" b="1" kern="1200" dirty="0" smtClean="0">
                <a:cs typeface="Arial" panose="020B0604020202020204" pitchFamily="34" charset="0"/>
              </a:rPr>
              <a:t> </a:t>
            </a:r>
            <a:endParaRPr lang="nl-NL" sz="1600" b="1" kern="1200" dirty="0">
              <a:cs typeface="Arial" panose="020B0604020202020204" pitchFamily="34" charset="0"/>
            </a:endParaRPr>
          </a:p>
          <a:p>
            <a:pPr marL="180975" indent="-180975">
              <a:lnSpc>
                <a:spcPct val="150000"/>
              </a:lnSpc>
              <a:spcBef>
                <a:spcPts val="1200"/>
              </a:spcBef>
              <a:buClr>
                <a:schemeClr val="accent1"/>
              </a:buClr>
              <a:buFont typeface="Wingdings" pitchFamily="2" charset="2"/>
              <a:buChar char="§"/>
            </a:pPr>
            <a:r>
              <a:rPr lang="nl-NL" sz="1600" b="1" kern="1200" dirty="0">
                <a:cs typeface="Arial" panose="020B0604020202020204" pitchFamily="34" charset="0"/>
              </a:rPr>
              <a:t>Europese resultaten moeten substantieel </a:t>
            </a:r>
            <a:r>
              <a:rPr lang="nl-NL" sz="1600" b="1" kern="1200" dirty="0" smtClean="0">
                <a:cs typeface="Arial" panose="020B0604020202020204" pitchFamily="34" charset="0"/>
              </a:rPr>
              <a:t>verbeteren.</a:t>
            </a:r>
            <a:endParaRPr lang="nl-NL" sz="1600" b="1" kern="1200" dirty="0">
              <a:cs typeface="Arial" panose="020B0604020202020204" pitchFamily="34" charset="0"/>
            </a:endParaRPr>
          </a:p>
          <a:p>
            <a:pPr marL="180975" indent="-180975">
              <a:lnSpc>
                <a:spcPct val="150000"/>
              </a:lnSpc>
              <a:spcBef>
                <a:spcPts val="1200"/>
              </a:spcBef>
              <a:buClr>
                <a:schemeClr val="accent1"/>
              </a:buClr>
              <a:buFont typeface="Wingdings" pitchFamily="2" charset="2"/>
              <a:buChar char="§"/>
            </a:pPr>
            <a:r>
              <a:rPr lang="nl-NL" sz="1600" b="1" kern="1200" dirty="0">
                <a:cs typeface="Arial" panose="020B0604020202020204" pitchFamily="34" charset="0"/>
              </a:rPr>
              <a:t>Maatregelen </a:t>
            </a:r>
            <a:r>
              <a:rPr lang="nl-NL" sz="1600" b="1" kern="1200" dirty="0" smtClean="0">
                <a:cs typeface="Arial" panose="020B0604020202020204" pitchFamily="34" charset="0"/>
              </a:rPr>
              <a:t>zijn o.a</a:t>
            </a:r>
            <a:r>
              <a:rPr lang="nl-NL" sz="1600" b="1" kern="1200" dirty="0">
                <a:cs typeface="Arial" panose="020B0604020202020204" pitchFamily="34" charset="0"/>
              </a:rPr>
              <a:t>. </a:t>
            </a:r>
            <a:r>
              <a:rPr lang="nl-NL" sz="1600" b="1" kern="1200" dirty="0" smtClean="0">
                <a:cs typeface="Arial" panose="020B0604020202020204" pitchFamily="34" charset="0"/>
              </a:rPr>
              <a:t>terugdringen </a:t>
            </a:r>
            <a:r>
              <a:rPr lang="nl-NL" sz="1600" b="1" kern="1200" dirty="0" smtClean="0">
                <a:cs typeface="Arial" panose="020B0604020202020204" pitchFamily="34" charset="0"/>
              </a:rPr>
              <a:t>voorraden</a:t>
            </a:r>
            <a:r>
              <a:rPr lang="nl-NL" sz="1600" b="1" kern="1200" dirty="0">
                <a:cs typeface="Arial" panose="020B0604020202020204" pitchFamily="34" charset="0"/>
              </a:rPr>
              <a:t>, aanpassen productie vloeibaar staal, aanscherpen </a:t>
            </a:r>
            <a:r>
              <a:rPr lang="nl-NL" sz="1600" b="1" kern="1200" dirty="0" smtClean="0">
                <a:cs typeface="Arial" panose="020B0604020202020204" pitchFamily="34" charset="0"/>
              </a:rPr>
              <a:t>inkoopproces</a:t>
            </a:r>
            <a:r>
              <a:rPr lang="nl-NL" sz="1600" b="1" kern="1200" dirty="0">
                <a:cs typeface="Arial" panose="020B0604020202020204" pitchFamily="34" charset="0"/>
              </a:rPr>
              <a:t>, terugbrengen </a:t>
            </a:r>
            <a:r>
              <a:rPr lang="nl-NL" sz="1600" b="1" kern="1200" dirty="0" smtClean="0">
                <a:cs typeface="Arial" panose="020B0604020202020204" pitchFamily="34" charset="0"/>
              </a:rPr>
              <a:t>inhuur , </a:t>
            </a:r>
            <a:r>
              <a:rPr lang="nl-NL" sz="1600" b="1" kern="1200" dirty="0">
                <a:cs typeface="Arial" panose="020B0604020202020204" pitchFamily="34" charset="0"/>
              </a:rPr>
              <a:t>opschorten </a:t>
            </a:r>
            <a:r>
              <a:rPr lang="nl-NL" sz="1600" b="1" kern="1200" dirty="0" err="1" smtClean="0">
                <a:cs typeface="Arial" panose="020B0604020202020204" pitchFamily="34" charset="0"/>
              </a:rPr>
              <a:t>HIsarna</a:t>
            </a:r>
            <a:r>
              <a:rPr lang="nl-NL" sz="1600" b="1" kern="1200" dirty="0" smtClean="0">
                <a:cs typeface="Arial" panose="020B0604020202020204" pitchFamily="34" charset="0"/>
              </a:rPr>
              <a:t> </a:t>
            </a:r>
            <a:r>
              <a:rPr lang="nl-NL" sz="1600" b="1" kern="1200" dirty="0" smtClean="0">
                <a:cs typeface="Arial" panose="020B0604020202020204" pitchFamily="34" charset="0"/>
              </a:rPr>
              <a:t>campagne.</a:t>
            </a:r>
            <a:endParaRPr lang="nl-NL" sz="1600" b="1" kern="1200" dirty="0">
              <a:cs typeface="Arial" panose="020B0604020202020204" pitchFamily="34" charset="0"/>
            </a:endParaRPr>
          </a:p>
          <a:p>
            <a:pPr marL="180975" indent="-180975">
              <a:lnSpc>
                <a:spcPct val="150000"/>
              </a:lnSpc>
              <a:spcBef>
                <a:spcPts val="1200"/>
              </a:spcBef>
              <a:buClr>
                <a:schemeClr val="accent1"/>
              </a:buClr>
              <a:buFont typeface="Wingdings" pitchFamily="2" charset="2"/>
              <a:buChar char="§"/>
            </a:pPr>
            <a:r>
              <a:rPr lang="nl-NL" sz="1600" b="1" kern="1200" dirty="0" smtClean="0">
                <a:cs typeface="Arial" panose="020B0604020202020204" pitchFamily="34" charset="0"/>
              </a:rPr>
              <a:t>EBITDA </a:t>
            </a:r>
            <a:r>
              <a:rPr lang="nl-NL" sz="1600" b="1" kern="1200" dirty="0">
                <a:cs typeface="Arial" panose="020B0604020202020204" pitchFamily="34" charset="0"/>
              </a:rPr>
              <a:t>moet dit kwartaal </a:t>
            </a:r>
            <a:r>
              <a:rPr lang="nl-NL" sz="1600" b="1" kern="1200" dirty="0" smtClean="0">
                <a:cs typeface="Arial" panose="020B0604020202020204" pitchFamily="34" charset="0"/>
              </a:rPr>
              <a:t>met £</a:t>
            </a:r>
            <a:r>
              <a:rPr lang="nl-NL" sz="1600" b="1" kern="1200" dirty="0">
                <a:cs typeface="Arial" panose="020B0604020202020204" pitchFamily="34" charset="0"/>
              </a:rPr>
              <a:t>100 miljoen </a:t>
            </a:r>
            <a:r>
              <a:rPr lang="nl-NL" sz="1600" b="1" kern="1200" dirty="0" smtClean="0">
                <a:cs typeface="Arial" panose="020B0604020202020204" pitchFamily="34" charset="0"/>
              </a:rPr>
              <a:t>verbeteren</a:t>
            </a:r>
            <a:r>
              <a:rPr lang="nl-NL" sz="1600" b="1" dirty="0" smtClean="0">
                <a:cs typeface="Arial" panose="020B0604020202020204" pitchFamily="34" charset="0"/>
              </a:rPr>
              <a:t>.</a:t>
            </a:r>
            <a:endParaRPr lang="nl-NL" sz="1600" b="1" kern="1200" dirty="0">
              <a:cs typeface="Arial" panose="020B0604020202020204" pitchFamily="34" charset="0"/>
            </a:endParaRPr>
          </a:p>
          <a:p>
            <a:pPr marL="180975" indent="-180975">
              <a:lnSpc>
                <a:spcPct val="150000"/>
              </a:lnSpc>
              <a:spcBef>
                <a:spcPts val="1200"/>
              </a:spcBef>
              <a:buClr>
                <a:schemeClr val="accent1"/>
              </a:buClr>
              <a:buFont typeface="Wingdings" pitchFamily="2" charset="2"/>
              <a:buChar char="§"/>
            </a:pPr>
            <a:r>
              <a:rPr lang="nl-NL" sz="1600" b="1" kern="1200" dirty="0">
                <a:cs typeface="Arial" panose="020B0604020202020204" pitchFamily="34" charset="0"/>
              </a:rPr>
              <a:t>Meer dan 1.000 vakmensen werkzaam aan STAR-projecten en onderhoudswerkzaamheden tijdens de </a:t>
            </a:r>
            <a:r>
              <a:rPr lang="nl-NL" sz="1600" b="1" kern="1200" dirty="0" smtClean="0">
                <a:cs typeface="Arial" panose="020B0604020202020204" pitchFamily="34" charset="0"/>
              </a:rPr>
              <a:t>zomerstilstand. </a:t>
            </a:r>
            <a:endParaRPr lang="nl-NL" sz="1600" b="1" kern="1200" dirty="0">
              <a:cs typeface="Arial" panose="020B0604020202020204" pitchFamily="34" charset="0"/>
            </a:endParaRPr>
          </a:p>
          <a:p>
            <a:pPr marL="180975" indent="-180975">
              <a:lnSpc>
                <a:spcPct val="150000"/>
              </a:lnSpc>
              <a:spcBef>
                <a:spcPts val="1200"/>
              </a:spcBef>
              <a:buClr>
                <a:schemeClr val="accent1"/>
              </a:buClr>
              <a:buFont typeface="Wingdings" pitchFamily="2" charset="2"/>
              <a:buChar char="§"/>
            </a:pPr>
            <a:r>
              <a:rPr lang="nl-NL" sz="1600" b="1" kern="1200" dirty="0">
                <a:cs typeface="Arial" panose="020B0604020202020204" pitchFamily="34" charset="0"/>
              </a:rPr>
              <a:t>Kostenbeheersing en stabiliteit </a:t>
            </a:r>
            <a:r>
              <a:rPr lang="nl-NL" sz="1600" b="1" kern="1200" dirty="0" smtClean="0">
                <a:cs typeface="Arial" panose="020B0604020202020204" pitchFamily="34" charset="0"/>
              </a:rPr>
              <a:t>zijn belangrijker </a:t>
            </a:r>
            <a:r>
              <a:rPr lang="nl-NL" sz="1600" b="1" kern="1200" dirty="0">
                <a:cs typeface="Arial" panose="020B0604020202020204" pitchFamily="34" charset="0"/>
              </a:rPr>
              <a:t>dan ooit.</a:t>
            </a:r>
          </a:p>
          <a:p>
            <a:pPr>
              <a:spcBef>
                <a:spcPts val="1200"/>
              </a:spcBef>
              <a:buFont typeface="Arial" panose="020B0604020202020204" pitchFamily="34" charset="0"/>
              <a:buChar char="•"/>
            </a:pPr>
            <a:endParaRPr lang="en-GB" sz="1600" dirty="0"/>
          </a:p>
        </p:txBody>
      </p:sp>
      <p:pic>
        <p:nvPicPr>
          <p:cNvPr id="6" name="Picture Placeholder 5"/>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a:stretch>
            <a:fillRect/>
          </a:stretch>
        </p:blipFill>
        <p:spPr>
          <a:xfrm>
            <a:off x="395536" y="1124744"/>
            <a:ext cx="2808312" cy="4994359"/>
          </a:xfrm>
        </p:spPr>
      </p:pic>
      <p:sp>
        <p:nvSpPr>
          <p:cNvPr id="13" name="Rechthoek 12"/>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4" name="Text Box 8"/>
          <p:cNvSpPr txBox="1">
            <a:spLocks noChangeArrowheads="1"/>
          </p:cNvSpPr>
          <p:nvPr/>
        </p:nvSpPr>
        <p:spPr bwMode="auto">
          <a:xfrm>
            <a:off x="458452" y="293984"/>
            <a:ext cx="60483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lnSpc>
                <a:spcPts val="1800"/>
              </a:lnSpc>
              <a:spcBef>
                <a:spcPts val="600"/>
              </a:spcBef>
              <a:spcAft>
                <a:spcPts val="600"/>
              </a:spcAft>
              <a:buClr>
                <a:schemeClr val="tx2"/>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800"/>
              </a:lnSpc>
              <a:spcBef>
                <a:spcPts val="600"/>
              </a:spcBef>
              <a:spcAft>
                <a:spcPts val="600"/>
              </a:spcAft>
              <a:buClr>
                <a:schemeClr val="tx2"/>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9pPr>
          </a:lstStyle>
          <a:p>
            <a:pPr fontAlgn="base">
              <a:lnSpc>
                <a:spcPct val="100000"/>
              </a:lnSpc>
              <a:spcBef>
                <a:spcPct val="50000"/>
              </a:spcBef>
              <a:spcAft>
                <a:spcPct val="0"/>
              </a:spcAft>
              <a:buClrTx/>
              <a:buNone/>
            </a:pPr>
            <a:r>
              <a:rPr lang="nl-NL" altLang="nl-NL" b="1" dirty="0" smtClean="0">
                <a:solidFill>
                  <a:schemeClr val="bg1"/>
                </a:solidFill>
                <a:cs typeface="Arial" panose="020B0604020202020204" pitchFamily="34" charset="0"/>
              </a:rPr>
              <a:t>Kernboodschappen</a:t>
            </a:r>
            <a:endParaRPr lang="nl-NL" altLang="nl-NL" b="1" dirty="0">
              <a:solidFill>
                <a:schemeClr val="bg1"/>
              </a:solidFill>
              <a:cs typeface="Arial" panose="020B0604020202020204" pitchFamily="34" charset="0"/>
            </a:endParaRPr>
          </a:p>
        </p:txBody>
      </p:sp>
      <p:pic>
        <p:nvPicPr>
          <p:cNvPr id="15" name="Picture 3"/>
          <p:cNvPicPr>
            <a:picLocks noChangeAspect="1" noChangeArrowheads="1"/>
          </p:cNvPicPr>
          <p:nvPr/>
        </p:nvPicPr>
        <p:blipFill>
          <a:blip r:embed="rId4" cstate="print"/>
          <a:srcRect/>
          <a:stretch>
            <a:fillRect/>
          </a:stretch>
        </p:blipFill>
        <p:spPr bwMode="auto">
          <a:xfrm>
            <a:off x="8316416" y="326024"/>
            <a:ext cx="360040" cy="326878"/>
          </a:xfrm>
          <a:prstGeom prst="rect">
            <a:avLst/>
          </a:prstGeom>
          <a:noFill/>
          <a:ln w="9525">
            <a:noFill/>
            <a:miter lim="800000"/>
            <a:headEnd/>
            <a:tailEnd/>
          </a:ln>
        </p:spPr>
      </p:pic>
    </p:spTree>
    <p:extLst>
      <p:ext uri="{BB962C8B-B14F-4D97-AF65-F5344CB8AC3E}">
        <p14:creationId xmlns="" xmlns:p14="http://schemas.microsoft.com/office/powerpoint/2010/main" val="4178809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srcRect/>
          <a:stretch>
            <a:fillRect/>
          </a:stretch>
        </p:blipFill>
        <p:spPr bwMode="auto">
          <a:xfrm>
            <a:off x="6445250" y="633413"/>
            <a:ext cx="2239963" cy="2003425"/>
          </a:xfrm>
          <a:prstGeom prst="rect">
            <a:avLst/>
          </a:prstGeom>
          <a:noFill/>
          <a:ln w="19050" algn="ctr">
            <a:noFill/>
            <a:miter lim="800000"/>
            <a:headEnd/>
            <a:tailEnd/>
          </a:ln>
        </p:spPr>
      </p:pic>
      <p:sp>
        <p:nvSpPr>
          <p:cNvPr id="7" name="Titel 1">
            <a:extLst>
              <a:ext uri="{FF2B5EF4-FFF2-40B4-BE49-F238E27FC236}"/>
            </a:extLst>
          </p:cNvPr>
          <p:cNvSpPr>
            <a:spLocks noGrp="1"/>
          </p:cNvSpPr>
          <p:nvPr>
            <p:ph type="ctrTitle" idx="4294967295"/>
          </p:nvPr>
        </p:nvSpPr>
        <p:spPr>
          <a:xfrm>
            <a:off x="323528" y="2852936"/>
            <a:ext cx="8332788" cy="2016225"/>
          </a:xfrm>
        </p:spPr>
        <p:txBody>
          <a:bodyPr>
            <a:normAutofit/>
          </a:bodyPr>
          <a:lstStyle/>
          <a:p>
            <a:pPr>
              <a:defRPr/>
            </a:pPr>
            <a:r>
              <a:rPr lang="nl-NL" sz="3600" b="1" dirty="0" smtClean="0">
                <a:solidFill>
                  <a:schemeClr val="accent1"/>
                </a:solidFill>
                <a:latin typeface="Arial" pitchFamily="34" charset="0"/>
                <a:cs typeface="Arial" pitchFamily="34" charset="0"/>
              </a:rPr>
              <a:t>PILOT “4 GOUDEN REGELS”</a:t>
            </a:r>
            <a:r>
              <a:rPr lang="nl-NL" sz="3600" dirty="0">
                <a:solidFill>
                  <a:schemeClr val="accent1">
                    <a:lumMod val="90000"/>
                    <a:lumOff val="10000"/>
                  </a:schemeClr>
                </a:solidFill>
              </a:rPr>
              <a:t/>
            </a:r>
            <a:br>
              <a:rPr lang="nl-NL" sz="3600" dirty="0">
                <a:solidFill>
                  <a:schemeClr val="accent1">
                    <a:lumMod val="90000"/>
                    <a:lumOff val="10000"/>
                  </a:schemeClr>
                </a:solidFill>
              </a:rPr>
            </a:br>
            <a:endParaRPr lang="nl-NL" sz="3600" dirty="0">
              <a:solidFill>
                <a:schemeClr val="accent1">
                  <a:lumMod val="90000"/>
                  <a:lumOff val="10000"/>
                </a:schemeClr>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13315" name="Picture 5"/>
          <p:cNvPicPr>
            <a:picLocks noChangeAspect="1" noChangeArrowheads="1"/>
          </p:cNvPicPr>
          <p:nvPr/>
        </p:nvPicPr>
        <p:blipFill>
          <a:blip r:embed="rId3" cstate="print"/>
          <a:srcRect/>
          <a:stretch>
            <a:fillRect/>
          </a:stretch>
        </p:blipFill>
        <p:spPr bwMode="auto">
          <a:xfrm>
            <a:off x="8255000" y="420688"/>
            <a:ext cx="407988" cy="368300"/>
          </a:xfrm>
          <a:prstGeom prst="rect">
            <a:avLst/>
          </a:prstGeom>
          <a:noFill/>
          <a:ln w="19050" algn="ctr">
            <a:noFill/>
            <a:miter lim="800000"/>
            <a:headEnd/>
            <a:tailEnd/>
          </a:ln>
        </p:spPr>
      </p:pic>
      <p:sp>
        <p:nvSpPr>
          <p:cNvPr id="13316" name="Rectangle 7"/>
          <p:cNvSpPr>
            <a:spLocks noChangeArrowheads="1"/>
          </p:cNvSpPr>
          <p:nvPr/>
        </p:nvSpPr>
        <p:spPr bwMode="gray">
          <a:xfrm>
            <a:off x="404813" y="1412875"/>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7" name="Rechthoek 6">
            <a:extLst>
              <a:ext uri="{FF2B5EF4-FFF2-40B4-BE49-F238E27FC236}"/>
            </a:extLst>
          </p:cNvPr>
          <p:cNvSpPr/>
          <p:nvPr/>
        </p:nvSpPr>
        <p:spPr>
          <a:xfrm>
            <a:off x="341313" y="1254125"/>
            <a:ext cx="8059737" cy="2631490"/>
          </a:xfrm>
          <a:prstGeom prst="rect">
            <a:avLst/>
          </a:prstGeom>
        </p:spPr>
        <p:txBody>
          <a:bodyPr>
            <a:spAutoFit/>
          </a:bodyPr>
          <a:lstStyle/>
          <a:p>
            <a:pPr algn="just">
              <a:lnSpc>
                <a:spcPct val="150000"/>
              </a:lnSpc>
              <a:buClr>
                <a:srgbClr val="0070C0"/>
              </a:buClr>
              <a:defRPr/>
            </a:pPr>
            <a:endParaRPr lang="nl-NL" altLang="nl-NL" sz="1200" b="1" dirty="0"/>
          </a:p>
          <a:p>
            <a:pPr algn="just">
              <a:lnSpc>
                <a:spcPct val="150000"/>
              </a:lnSpc>
              <a:buClr>
                <a:srgbClr val="0070C0"/>
              </a:buClr>
              <a:tabLst>
                <a:tab pos="180975" algn="l"/>
              </a:tabLst>
              <a:defRPr/>
            </a:pPr>
            <a:endParaRPr lang="nl-NL" altLang="nl-NL" sz="1200" b="1" dirty="0"/>
          </a:p>
          <a:p>
            <a:pPr algn="just">
              <a:lnSpc>
                <a:spcPct val="150000"/>
              </a:lnSpc>
              <a:buClr>
                <a:srgbClr val="0070C0"/>
              </a:buClr>
              <a:tabLst>
                <a:tab pos="180975" algn="l"/>
              </a:tabLst>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000" b="1" dirty="0"/>
          </a:p>
          <a:p>
            <a:pPr marL="171450" indent="-171450" algn="just">
              <a:lnSpc>
                <a:spcPct val="150000"/>
              </a:lnSpc>
              <a:buClr>
                <a:srgbClr val="0070C0"/>
              </a:buClr>
              <a:buFont typeface="Wingdings" pitchFamily="2" charset="2"/>
              <a:buChar char="§"/>
              <a:defRPr/>
            </a:pPr>
            <a:endParaRPr lang="nl-NL" altLang="nl-NL" sz="1000" b="1" dirty="0"/>
          </a:p>
          <a:p>
            <a:pPr>
              <a:lnSpc>
                <a:spcPct val="150000"/>
              </a:lnSpc>
              <a:buClr>
                <a:srgbClr val="0070C0"/>
              </a:buClr>
              <a:defRPr/>
            </a:pPr>
            <a:endParaRPr lang="nl-NL" altLang="nl-NL" sz="1000" b="1" dirty="0"/>
          </a:p>
          <a:p>
            <a:pPr>
              <a:lnSpc>
                <a:spcPct val="150000"/>
              </a:lnSpc>
              <a:buClr>
                <a:srgbClr val="0070C0"/>
              </a:buClr>
              <a:defRPr/>
            </a:pPr>
            <a:r>
              <a:rPr lang="nl-NL" altLang="nl-NL" sz="1000" b="1" dirty="0"/>
              <a:t>	</a:t>
            </a:r>
          </a:p>
          <a:p>
            <a:pPr>
              <a:lnSpc>
                <a:spcPct val="150000"/>
              </a:lnSpc>
              <a:defRPr/>
            </a:pPr>
            <a:endParaRPr lang="nl-NL" sz="1000" b="1" dirty="0"/>
          </a:p>
        </p:txBody>
      </p:sp>
      <p:sp>
        <p:nvSpPr>
          <p:cNvPr id="13318" name="Tijdelijke aanduiding voor voettekst 4"/>
          <p:cNvSpPr txBox="1">
            <a:spLocks/>
          </p:cNvSpPr>
          <p:nvPr/>
        </p:nvSpPr>
        <p:spPr bwMode="auto">
          <a:xfrm>
            <a:off x="598488" y="469900"/>
            <a:ext cx="5917728" cy="222796"/>
          </a:xfrm>
          <a:prstGeom prst="rect">
            <a:avLst/>
          </a:prstGeom>
          <a:noFill/>
          <a:ln w="9525">
            <a:noFill/>
            <a:miter lim="800000"/>
            <a:headEnd/>
            <a:tailEnd/>
          </a:ln>
        </p:spPr>
        <p:txBody>
          <a:bodyPr/>
          <a:lstStyle/>
          <a:p>
            <a:pPr eaLnBrk="1" hangingPunct="1"/>
            <a:r>
              <a:rPr lang="en-GB" altLang="nl-NL" sz="1600" b="1" dirty="0" err="1" smtClean="0">
                <a:solidFill>
                  <a:schemeClr val="bg1"/>
                </a:solidFill>
                <a:latin typeface="Arial" pitchFamily="34" charset="0"/>
                <a:cs typeface="Arial" pitchFamily="34" charset="0"/>
              </a:rPr>
              <a:t>Invoeren</a:t>
            </a:r>
            <a:r>
              <a:rPr lang="en-GB" altLang="nl-NL" sz="1600" b="1" dirty="0" smtClean="0">
                <a:solidFill>
                  <a:schemeClr val="bg1"/>
                </a:solidFill>
                <a:latin typeface="Arial" pitchFamily="34" charset="0"/>
                <a:cs typeface="Arial" pitchFamily="34" charset="0"/>
              </a:rPr>
              <a:t> van de “4 </a:t>
            </a:r>
            <a:r>
              <a:rPr lang="en-GB" altLang="nl-NL" sz="1600" b="1" dirty="0" err="1" smtClean="0">
                <a:solidFill>
                  <a:schemeClr val="bg1"/>
                </a:solidFill>
                <a:latin typeface="Arial" pitchFamily="34" charset="0"/>
                <a:cs typeface="Arial" pitchFamily="34" charset="0"/>
              </a:rPr>
              <a:t>gouden</a:t>
            </a:r>
            <a:r>
              <a:rPr lang="en-GB" altLang="nl-NL" sz="1600" b="1" dirty="0" smtClean="0">
                <a:solidFill>
                  <a:schemeClr val="bg1"/>
                </a:solidFill>
                <a:latin typeface="Arial" pitchFamily="34" charset="0"/>
                <a:cs typeface="Arial" pitchFamily="34" charset="0"/>
              </a:rPr>
              <a:t> </a:t>
            </a:r>
            <a:r>
              <a:rPr lang="en-GB" altLang="nl-NL" sz="1600" b="1" dirty="0" err="1" smtClean="0">
                <a:solidFill>
                  <a:schemeClr val="bg1"/>
                </a:solidFill>
                <a:latin typeface="Arial" pitchFamily="34" charset="0"/>
                <a:cs typeface="Arial" pitchFamily="34" charset="0"/>
              </a:rPr>
              <a:t>regels</a:t>
            </a:r>
            <a:r>
              <a:rPr lang="en-GB" altLang="nl-NL" sz="1600" b="1" dirty="0" smtClean="0">
                <a:solidFill>
                  <a:schemeClr val="bg1"/>
                </a:solidFill>
                <a:latin typeface="Arial" pitchFamily="34" charset="0"/>
                <a:cs typeface="Arial" pitchFamily="34" charset="0"/>
              </a:rPr>
              <a:t>” van Hans van den Berg</a:t>
            </a:r>
            <a:endParaRPr lang="en-GB" altLang="nl-NL" sz="1600" b="1" dirty="0">
              <a:solidFill>
                <a:schemeClr val="bg1"/>
              </a:solidFill>
              <a:latin typeface="Arial" pitchFamily="34" charset="0"/>
              <a:cs typeface="Arial" pitchFamily="34" charset="0"/>
            </a:endParaRPr>
          </a:p>
        </p:txBody>
      </p:sp>
      <p:sp>
        <p:nvSpPr>
          <p:cNvPr id="9" name="Rechthoek 8"/>
          <p:cNvSpPr/>
          <p:nvPr/>
        </p:nvSpPr>
        <p:spPr>
          <a:xfrm>
            <a:off x="395536" y="1196752"/>
            <a:ext cx="7704856" cy="4724370"/>
          </a:xfrm>
          <a:prstGeom prst="rect">
            <a:avLst/>
          </a:prstGeom>
        </p:spPr>
        <p:txBody>
          <a:bodyPr wrap="square">
            <a:spAutoFit/>
          </a:bodyPr>
          <a:lstStyle/>
          <a:p>
            <a:pPr marL="90488" indent="0">
              <a:tabLst>
                <a:tab pos="266700" algn="l"/>
              </a:tabLst>
            </a:pPr>
            <a:endParaRPr lang="nl-NL" sz="1000" b="1" dirty="0" smtClean="0"/>
          </a:p>
          <a:p>
            <a:pPr>
              <a:lnSpc>
                <a:spcPct val="200000"/>
              </a:lnSpc>
              <a:buClr>
                <a:schemeClr val="accent1"/>
              </a:buClr>
              <a:tabLst>
                <a:tab pos="180975" algn="l"/>
              </a:tabLst>
            </a:pPr>
            <a:r>
              <a:rPr lang="nl-NL" sz="1400" b="1" dirty="0" smtClean="0">
                <a:latin typeface="Arial" pitchFamily="34" charset="0"/>
                <a:cs typeface="Arial" pitchFamily="34" charset="0"/>
              </a:rPr>
              <a:t>Het aantal ongevallen op de site blijft te hoog. Om deze tendens te keren heeft Hans van den Berg een werkwijze met 4 speerpunten verordonneerd (de zgn. “4 gouden regels”):</a:t>
            </a:r>
          </a:p>
          <a:p>
            <a:pPr>
              <a:lnSpc>
                <a:spcPct val="200000"/>
              </a:lnSpc>
              <a:tabLst>
                <a:tab pos="180975" algn="l"/>
              </a:tabLst>
            </a:pPr>
            <a:endParaRPr lang="nl-NL" sz="800" b="1" dirty="0" smtClean="0">
              <a:latin typeface="Arial" pitchFamily="34" charset="0"/>
              <a:cs typeface="Arial" pitchFamily="34" charset="0"/>
            </a:endParaRPr>
          </a:p>
          <a:p>
            <a:pPr marL="228600" indent="-228600">
              <a:lnSpc>
                <a:spcPct val="250000"/>
              </a:lnSpc>
              <a:buAutoNum type="arabicPeriod"/>
              <a:tabLst>
                <a:tab pos="266700" algn="l"/>
              </a:tabLst>
              <a:defRPr/>
            </a:pPr>
            <a:r>
              <a:rPr lang="nl-NL" sz="1400" b="1" dirty="0" smtClean="0">
                <a:latin typeface="Arial" pitchFamily="34" charset="0"/>
                <a:cs typeface="Arial" pitchFamily="34" charset="0"/>
              </a:rPr>
              <a:t>Voor aanvang steekproefsgewijze controle door deskundigen op WVG.</a:t>
            </a:r>
          </a:p>
          <a:p>
            <a:pPr marL="228600" indent="-228600">
              <a:lnSpc>
                <a:spcPct val="250000"/>
              </a:lnSpc>
              <a:buAutoNum type="arabicPeriod"/>
              <a:tabLst>
                <a:tab pos="266700" algn="l"/>
              </a:tabLst>
              <a:defRPr/>
            </a:pPr>
            <a:r>
              <a:rPr lang="nl-NL" sz="1400" b="1" dirty="0" smtClean="0">
                <a:latin typeface="Arial" pitchFamily="34" charset="0"/>
                <a:cs typeface="Arial" pitchFamily="34" charset="0"/>
              </a:rPr>
              <a:t>Toepassen 4 ogen principe bij het afschakelen en veiligstellen.</a:t>
            </a:r>
          </a:p>
          <a:p>
            <a:pPr marL="342900" indent="-342900">
              <a:lnSpc>
                <a:spcPct val="250000"/>
              </a:lnSpc>
              <a:buAutoNum type="arabicPeriod" startAt="3"/>
              <a:tabLst>
                <a:tab pos="266700" algn="l"/>
              </a:tabLst>
              <a:defRPr/>
            </a:pPr>
            <a:r>
              <a:rPr lang="nl-NL" sz="1400" b="1" dirty="0" smtClean="0">
                <a:latin typeface="Arial" pitchFamily="34" charset="0"/>
                <a:cs typeface="Arial" pitchFamily="34" charset="0"/>
              </a:rPr>
              <a:t>Firma begeleiden naar de werkplek en samen een veilige werkplek vaststellen.</a:t>
            </a:r>
          </a:p>
          <a:p>
            <a:pPr marL="342900" indent="-342900">
              <a:lnSpc>
                <a:spcPct val="250000"/>
              </a:lnSpc>
              <a:tabLst>
                <a:tab pos="266700" algn="l"/>
              </a:tabLst>
              <a:defRPr/>
            </a:pPr>
            <a:endParaRPr lang="nl-NL" sz="400" b="1" dirty="0" smtClean="0">
              <a:latin typeface="Arial" pitchFamily="34" charset="0"/>
              <a:cs typeface="Arial" pitchFamily="34" charset="0"/>
            </a:endParaRPr>
          </a:p>
          <a:p>
            <a:pPr>
              <a:lnSpc>
                <a:spcPct val="150000"/>
              </a:lnSpc>
              <a:tabLst>
                <a:tab pos="266700" algn="l"/>
              </a:tabLst>
              <a:defRPr/>
            </a:pPr>
            <a:r>
              <a:rPr lang="nl-NL" sz="1400" b="1" dirty="0" smtClean="0">
                <a:latin typeface="Arial" pitchFamily="34" charset="0"/>
                <a:cs typeface="Arial" pitchFamily="34" charset="0"/>
              </a:rPr>
              <a:t>4.	Voor aanvang bij alle werkzaamheden aan gasvoerende installaties en andere media 	op de werkplek een overleg tussen ter zake deskundigen van </a:t>
            </a:r>
            <a:r>
              <a:rPr lang="nl-NL" sz="1400" b="1" dirty="0" err="1" smtClean="0">
                <a:latin typeface="Arial" pitchFamily="34" charset="0"/>
                <a:cs typeface="Arial" pitchFamily="34" charset="0"/>
              </a:rPr>
              <a:t>Tata</a:t>
            </a:r>
            <a:r>
              <a:rPr lang="nl-NL" sz="1400" b="1" dirty="0" smtClean="0">
                <a:latin typeface="Arial" pitchFamily="34" charset="0"/>
                <a:cs typeface="Arial" pitchFamily="34" charset="0"/>
              </a:rPr>
              <a:t> en firma.</a:t>
            </a:r>
          </a:p>
          <a:p>
            <a:pPr>
              <a:lnSpc>
                <a:spcPct val="250000"/>
              </a:lnSpc>
              <a:tabLst>
                <a:tab pos="266700" algn="l"/>
              </a:tabLst>
              <a:defRPr/>
            </a:pPr>
            <a:endParaRPr lang="nl-NL" sz="1400" b="1" dirty="0" smtClean="0">
              <a:latin typeface="Arial" pitchFamily="34" charset="0"/>
              <a:cs typeface="Arial" pitchFamily="34" charset="0"/>
            </a:endParaRPr>
          </a:p>
          <a:p>
            <a:pPr>
              <a:lnSpc>
                <a:spcPct val="150000"/>
              </a:lnSpc>
              <a:tabLst>
                <a:tab pos="180975" algn="l"/>
              </a:tabLst>
            </a:pPr>
            <a:endParaRPr lang="nl-NL" sz="800" b="1" dirty="0" smtClean="0">
              <a:latin typeface="Arial" pitchFamily="34" charset="0"/>
              <a:cs typeface="Arial" pitchFamily="34" charset="0"/>
            </a:endParaRPr>
          </a:p>
          <a:p>
            <a:pPr>
              <a:lnSpc>
                <a:spcPct val="150000"/>
              </a:lnSpc>
              <a:buNone/>
              <a:tabLst>
                <a:tab pos="180975" algn="l"/>
              </a:tabLst>
            </a:pPr>
            <a:endParaRPr lang="nl-NL" sz="10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13315" name="Picture 5"/>
          <p:cNvPicPr>
            <a:picLocks noChangeAspect="1" noChangeArrowheads="1"/>
          </p:cNvPicPr>
          <p:nvPr/>
        </p:nvPicPr>
        <p:blipFill>
          <a:blip r:embed="rId3" cstate="print"/>
          <a:srcRect/>
          <a:stretch>
            <a:fillRect/>
          </a:stretch>
        </p:blipFill>
        <p:spPr bwMode="auto">
          <a:xfrm>
            <a:off x="8255000" y="420688"/>
            <a:ext cx="407988" cy="368300"/>
          </a:xfrm>
          <a:prstGeom prst="rect">
            <a:avLst/>
          </a:prstGeom>
          <a:noFill/>
          <a:ln w="19050" algn="ctr">
            <a:noFill/>
            <a:miter lim="800000"/>
            <a:headEnd/>
            <a:tailEnd/>
          </a:ln>
        </p:spPr>
      </p:pic>
      <p:sp>
        <p:nvSpPr>
          <p:cNvPr id="13316" name="Rectangle 7"/>
          <p:cNvSpPr>
            <a:spLocks noChangeArrowheads="1"/>
          </p:cNvSpPr>
          <p:nvPr/>
        </p:nvSpPr>
        <p:spPr bwMode="gray">
          <a:xfrm>
            <a:off x="395536" y="1196752"/>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7" name="Rechthoek 6">
            <a:extLst>
              <a:ext uri="{FF2B5EF4-FFF2-40B4-BE49-F238E27FC236}"/>
            </a:extLst>
          </p:cNvPr>
          <p:cNvSpPr/>
          <p:nvPr/>
        </p:nvSpPr>
        <p:spPr>
          <a:xfrm>
            <a:off x="341313" y="1254125"/>
            <a:ext cx="8059737" cy="2631490"/>
          </a:xfrm>
          <a:prstGeom prst="rect">
            <a:avLst/>
          </a:prstGeom>
        </p:spPr>
        <p:txBody>
          <a:bodyPr>
            <a:spAutoFit/>
          </a:bodyPr>
          <a:lstStyle/>
          <a:p>
            <a:pPr algn="just">
              <a:lnSpc>
                <a:spcPct val="150000"/>
              </a:lnSpc>
              <a:buClr>
                <a:srgbClr val="0070C0"/>
              </a:buClr>
              <a:defRPr/>
            </a:pPr>
            <a:endParaRPr lang="nl-NL" altLang="nl-NL" sz="1200" b="1" dirty="0"/>
          </a:p>
          <a:p>
            <a:pPr algn="just">
              <a:lnSpc>
                <a:spcPct val="150000"/>
              </a:lnSpc>
              <a:buClr>
                <a:srgbClr val="0070C0"/>
              </a:buClr>
              <a:tabLst>
                <a:tab pos="180975" algn="l"/>
              </a:tabLst>
              <a:defRPr/>
            </a:pPr>
            <a:endParaRPr lang="nl-NL" altLang="nl-NL" sz="1200" b="1" dirty="0"/>
          </a:p>
          <a:p>
            <a:pPr algn="just">
              <a:lnSpc>
                <a:spcPct val="150000"/>
              </a:lnSpc>
              <a:buClr>
                <a:srgbClr val="0070C0"/>
              </a:buClr>
              <a:tabLst>
                <a:tab pos="180975" algn="l"/>
              </a:tabLst>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000" b="1" dirty="0"/>
          </a:p>
          <a:p>
            <a:pPr marL="171450" indent="-171450" algn="just">
              <a:lnSpc>
                <a:spcPct val="150000"/>
              </a:lnSpc>
              <a:buClr>
                <a:srgbClr val="0070C0"/>
              </a:buClr>
              <a:buFont typeface="Wingdings" pitchFamily="2" charset="2"/>
              <a:buChar char="§"/>
              <a:defRPr/>
            </a:pPr>
            <a:endParaRPr lang="nl-NL" altLang="nl-NL" sz="1000" b="1" dirty="0"/>
          </a:p>
          <a:p>
            <a:pPr>
              <a:lnSpc>
                <a:spcPct val="150000"/>
              </a:lnSpc>
              <a:buClr>
                <a:srgbClr val="0070C0"/>
              </a:buClr>
              <a:defRPr/>
            </a:pPr>
            <a:endParaRPr lang="nl-NL" altLang="nl-NL" sz="1000" b="1" dirty="0"/>
          </a:p>
          <a:p>
            <a:pPr>
              <a:lnSpc>
                <a:spcPct val="150000"/>
              </a:lnSpc>
              <a:buClr>
                <a:srgbClr val="0070C0"/>
              </a:buClr>
              <a:defRPr/>
            </a:pPr>
            <a:r>
              <a:rPr lang="nl-NL" altLang="nl-NL" sz="1000" b="1" dirty="0"/>
              <a:t>	</a:t>
            </a:r>
          </a:p>
          <a:p>
            <a:pPr>
              <a:lnSpc>
                <a:spcPct val="150000"/>
              </a:lnSpc>
              <a:defRPr/>
            </a:pPr>
            <a:endParaRPr lang="nl-NL" sz="1000" b="1" dirty="0"/>
          </a:p>
        </p:txBody>
      </p:sp>
      <p:sp>
        <p:nvSpPr>
          <p:cNvPr id="13318" name="Tijdelijke aanduiding voor voettekst 4"/>
          <p:cNvSpPr txBox="1">
            <a:spLocks/>
          </p:cNvSpPr>
          <p:nvPr/>
        </p:nvSpPr>
        <p:spPr bwMode="auto">
          <a:xfrm>
            <a:off x="598488" y="469900"/>
            <a:ext cx="6133752" cy="294804"/>
          </a:xfrm>
          <a:prstGeom prst="rect">
            <a:avLst/>
          </a:prstGeom>
          <a:noFill/>
          <a:ln w="9525">
            <a:noFill/>
            <a:miter lim="800000"/>
            <a:headEnd/>
            <a:tailEnd/>
          </a:ln>
        </p:spPr>
        <p:txBody>
          <a:bodyPr/>
          <a:lstStyle/>
          <a:p>
            <a:pPr eaLnBrk="1" hangingPunct="1"/>
            <a:r>
              <a:rPr lang="en-GB" altLang="nl-NL" sz="1600" b="1" dirty="0" err="1" smtClean="0">
                <a:solidFill>
                  <a:schemeClr val="bg1"/>
                </a:solidFill>
                <a:latin typeface="Arial" pitchFamily="34" charset="0"/>
                <a:cs typeface="Arial" pitchFamily="34" charset="0"/>
              </a:rPr>
              <a:t>Invoeren</a:t>
            </a:r>
            <a:r>
              <a:rPr lang="en-GB" altLang="nl-NL" sz="1600" b="1" dirty="0" smtClean="0">
                <a:solidFill>
                  <a:schemeClr val="bg1"/>
                </a:solidFill>
                <a:latin typeface="Arial" pitchFamily="34" charset="0"/>
                <a:cs typeface="Arial" pitchFamily="34" charset="0"/>
              </a:rPr>
              <a:t> van de “4 </a:t>
            </a:r>
            <a:r>
              <a:rPr lang="en-GB" altLang="nl-NL" sz="1600" b="1" dirty="0" err="1" smtClean="0">
                <a:solidFill>
                  <a:schemeClr val="bg1"/>
                </a:solidFill>
                <a:latin typeface="Arial" pitchFamily="34" charset="0"/>
                <a:cs typeface="Arial" pitchFamily="34" charset="0"/>
              </a:rPr>
              <a:t>gouden</a:t>
            </a:r>
            <a:r>
              <a:rPr lang="en-GB" altLang="nl-NL" sz="1600" b="1" dirty="0" smtClean="0">
                <a:solidFill>
                  <a:schemeClr val="bg1"/>
                </a:solidFill>
                <a:latin typeface="Arial" pitchFamily="34" charset="0"/>
                <a:cs typeface="Arial" pitchFamily="34" charset="0"/>
              </a:rPr>
              <a:t> </a:t>
            </a:r>
            <a:r>
              <a:rPr lang="en-GB" altLang="nl-NL" sz="1600" b="1" dirty="0" err="1" smtClean="0">
                <a:solidFill>
                  <a:schemeClr val="bg1"/>
                </a:solidFill>
                <a:latin typeface="Arial" pitchFamily="34" charset="0"/>
                <a:cs typeface="Arial" pitchFamily="34" charset="0"/>
              </a:rPr>
              <a:t>regels</a:t>
            </a:r>
            <a:r>
              <a:rPr lang="en-GB" altLang="nl-NL" sz="1600" b="1" dirty="0" smtClean="0">
                <a:solidFill>
                  <a:schemeClr val="bg1"/>
                </a:solidFill>
                <a:latin typeface="Arial" pitchFamily="34" charset="0"/>
                <a:cs typeface="Arial" pitchFamily="34" charset="0"/>
              </a:rPr>
              <a:t>” van Hans van den Berg</a:t>
            </a:r>
            <a:endParaRPr lang="en-GB" altLang="nl-NL" sz="1600" b="1" dirty="0">
              <a:solidFill>
                <a:schemeClr val="bg1"/>
              </a:solidFill>
              <a:latin typeface="Arial" pitchFamily="34" charset="0"/>
              <a:cs typeface="Arial" pitchFamily="34" charset="0"/>
            </a:endParaRPr>
          </a:p>
        </p:txBody>
      </p:sp>
      <p:sp>
        <p:nvSpPr>
          <p:cNvPr id="9" name="Rechthoek 8"/>
          <p:cNvSpPr/>
          <p:nvPr/>
        </p:nvSpPr>
        <p:spPr>
          <a:xfrm>
            <a:off x="395536" y="1268760"/>
            <a:ext cx="8424936" cy="3195555"/>
          </a:xfrm>
          <a:prstGeom prst="rect">
            <a:avLst/>
          </a:prstGeom>
        </p:spPr>
        <p:txBody>
          <a:bodyPr wrap="square">
            <a:spAutoFit/>
          </a:bodyPr>
          <a:lstStyle/>
          <a:p>
            <a:pPr marL="90488" indent="0">
              <a:tabLst>
                <a:tab pos="266700" algn="l"/>
              </a:tabLst>
            </a:pPr>
            <a:endParaRPr lang="nl-NL" sz="1000" b="1" dirty="0" smtClean="0"/>
          </a:p>
          <a:p>
            <a:pPr>
              <a:lnSpc>
                <a:spcPct val="200000"/>
              </a:lnSpc>
              <a:buClr>
                <a:schemeClr val="accent1"/>
              </a:buClr>
              <a:buFont typeface="Wingdings" pitchFamily="2" charset="2"/>
              <a:buChar char="§"/>
              <a:tabLst>
                <a:tab pos="180975" algn="l"/>
              </a:tabLst>
            </a:pPr>
            <a:r>
              <a:rPr lang="nl-NL" sz="1200" b="1" dirty="0" smtClean="0">
                <a:latin typeface="Arial" pitchFamily="34" charset="0"/>
                <a:cs typeface="Arial" pitchFamily="34" charset="0"/>
              </a:rPr>
              <a:t>	</a:t>
            </a:r>
            <a:r>
              <a:rPr lang="nl-NL" sz="1400" b="1" dirty="0" smtClean="0">
                <a:latin typeface="Arial" pitchFamily="34" charset="0"/>
                <a:cs typeface="Arial" pitchFamily="34" charset="0"/>
              </a:rPr>
              <a:t>De </a:t>
            </a:r>
            <a:r>
              <a:rPr lang="nl-NL" sz="1400" b="1" dirty="0" err="1" smtClean="0">
                <a:latin typeface="Arial" pitchFamily="34" charset="0"/>
                <a:cs typeface="Arial" pitchFamily="34" charset="0"/>
              </a:rPr>
              <a:t>Tata</a:t>
            </a:r>
            <a:r>
              <a:rPr lang="nl-NL" sz="1400" b="1" dirty="0" smtClean="0">
                <a:latin typeface="Arial" pitchFamily="34" charset="0"/>
                <a:cs typeface="Arial" pitchFamily="34" charset="0"/>
              </a:rPr>
              <a:t> directie heeft VPIJ gevraagd te helpen bij de invoering van de “4 gouden regels”.</a:t>
            </a:r>
          </a:p>
          <a:p>
            <a:pPr fontAlgn="t">
              <a:lnSpc>
                <a:spcPct val="200000"/>
              </a:lnSpc>
              <a:buClr>
                <a:schemeClr val="accent1"/>
              </a:buClr>
              <a:tabLst>
                <a:tab pos="180975" algn="l"/>
              </a:tabLst>
            </a:pPr>
            <a:endParaRPr lang="nl-NL" sz="1400" b="1" i="1" dirty="0" smtClean="0">
              <a:solidFill>
                <a:srgbClr val="000000"/>
              </a:solidFill>
              <a:latin typeface="Arial" pitchFamily="34" charset="0"/>
              <a:cs typeface="Arial" pitchFamily="34" charset="0"/>
            </a:endParaRPr>
          </a:p>
          <a:p>
            <a:pPr fontAlgn="t">
              <a:lnSpc>
                <a:spcPct val="200000"/>
              </a:lnSpc>
              <a:buClr>
                <a:schemeClr val="accent1"/>
              </a:buClr>
              <a:buFont typeface="Wingdings" pitchFamily="2" charset="2"/>
              <a:buChar char="§"/>
              <a:tabLst>
                <a:tab pos="180975" algn="l"/>
              </a:tabLst>
            </a:pPr>
            <a:r>
              <a:rPr lang="nl-NL" sz="1400" b="1" i="1" dirty="0" smtClean="0">
                <a:solidFill>
                  <a:srgbClr val="000000"/>
                </a:solidFill>
                <a:latin typeface="Arial" pitchFamily="34" charset="0"/>
                <a:cs typeface="Arial" pitchFamily="34" charset="0"/>
              </a:rPr>
              <a:t>	</a:t>
            </a:r>
            <a:r>
              <a:rPr lang="nl-NL" sz="1400" b="1" dirty="0" smtClean="0">
                <a:solidFill>
                  <a:srgbClr val="000000"/>
                </a:solidFill>
                <a:latin typeface="Arial" pitchFamily="34" charset="0"/>
                <a:cs typeface="Arial" pitchFamily="34" charset="0"/>
              </a:rPr>
              <a:t>Afgesproken is om een </a:t>
            </a:r>
            <a:r>
              <a:rPr lang="nl-NL" sz="1400" b="1" dirty="0" err="1" smtClean="0">
                <a:solidFill>
                  <a:srgbClr val="000000"/>
                </a:solidFill>
                <a:latin typeface="Arial" pitchFamily="34" charset="0"/>
                <a:cs typeface="Arial" pitchFamily="34" charset="0"/>
              </a:rPr>
              <a:t>pilot</a:t>
            </a:r>
            <a:r>
              <a:rPr lang="nl-NL" sz="1400" b="1" dirty="0" smtClean="0">
                <a:solidFill>
                  <a:srgbClr val="000000"/>
                </a:solidFill>
                <a:latin typeface="Arial" pitchFamily="34" charset="0"/>
                <a:cs typeface="Arial" pitchFamily="34" charset="0"/>
              </a:rPr>
              <a:t> te starten bij </a:t>
            </a:r>
            <a:r>
              <a:rPr lang="nl-NL" sz="1400" b="1" dirty="0" smtClean="0">
                <a:latin typeface="Arial" pitchFamily="34" charset="0"/>
                <a:cs typeface="Arial" pitchFamily="34" charset="0"/>
              </a:rPr>
              <a:t> GSL met de VPIJ-contractors: Staalwerk en </a:t>
            </a:r>
            <a:r>
              <a:rPr lang="nl-NL" sz="1400" b="1" dirty="0" err="1" smtClean="0">
                <a:latin typeface="Arial" pitchFamily="34" charset="0"/>
                <a:cs typeface="Arial" pitchFamily="34" charset="0"/>
              </a:rPr>
              <a:t>Engie</a:t>
            </a:r>
            <a:r>
              <a:rPr lang="nl-NL" sz="1400" b="1" dirty="0" smtClean="0">
                <a:latin typeface="Arial" pitchFamily="34" charset="0"/>
                <a:cs typeface="Arial" pitchFamily="34" charset="0"/>
              </a:rPr>
              <a:t>.</a:t>
            </a:r>
          </a:p>
          <a:p>
            <a:pPr fontAlgn="t">
              <a:lnSpc>
                <a:spcPct val="200000"/>
              </a:lnSpc>
              <a:buClr>
                <a:schemeClr val="accent1"/>
              </a:buClr>
              <a:tabLst>
                <a:tab pos="180975" algn="l"/>
              </a:tabLst>
            </a:pPr>
            <a:endParaRPr lang="nl-NL" sz="1400" b="1" dirty="0" smtClean="0">
              <a:latin typeface="Arial" pitchFamily="34" charset="0"/>
              <a:cs typeface="Arial" pitchFamily="34" charset="0"/>
            </a:endParaRPr>
          </a:p>
          <a:p>
            <a:pPr>
              <a:lnSpc>
                <a:spcPct val="200000"/>
              </a:lnSpc>
              <a:buClr>
                <a:schemeClr val="accent1"/>
              </a:buClr>
              <a:buFont typeface="Wingdings" pitchFamily="2" charset="2"/>
              <a:buChar char="§"/>
              <a:tabLst>
                <a:tab pos="180975" algn="l"/>
              </a:tabLst>
            </a:pPr>
            <a:r>
              <a:rPr lang="nl-NL" sz="1400" b="1" dirty="0" smtClean="0">
                <a:latin typeface="Arial" pitchFamily="34" charset="0"/>
                <a:cs typeface="Arial" pitchFamily="34" charset="0"/>
              </a:rPr>
              <a:t>	In een later stadium worden de andere VPIJ-contractors betrokken.</a:t>
            </a:r>
          </a:p>
          <a:p>
            <a:pPr>
              <a:lnSpc>
                <a:spcPct val="200000"/>
              </a:lnSpc>
              <a:buClr>
                <a:schemeClr val="accent1"/>
              </a:buClr>
              <a:tabLst>
                <a:tab pos="180975" algn="l"/>
              </a:tabLst>
            </a:pPr>
            <a:endParaRPr lang="nl-NL" sz="1400" b="1" dirty="0" smtClean="0">
              <a:latin typeface="Arial" pitchFamily="34" charset="0"/>
              <a:cs typeface="Arial" pitchFamily="34" charset="0"/>
            </a:endParaRPr>
          </a:p>
          <a:p>
            <a:pPr>
              <a:lnSpc>
                <a:spcPct val="200000"/>
              </a:lnSpc>
              <a:buClr>
                <a:schemeClr val="accent1"/>
              </a:buClr>
              <a:buFont typeface="Wingdings" pitchFamily="2" charset="2"/>
              <a:buChar char="§"/>
              <a:tabLst>
                <a:tab pos="180975" algn="l"/>
              </a:tabLst>
            </a:pPr>
            <a:r>
              <a:rPr lang="nl-NL" sz="1400" b="1" dirty="0" smtClean="0">
                <a:latin typeface="Arial" pitchFamily="34" charset="0"/>
                <a:cs typeface="Arial" pitchFamily="34" charset="0"/>
              </a:rPr>
              <a:t>	Voor de </a:t>
            </a:r>
            <a:r>
              <a:rPr lang="nl-NL" sz="1400" b="1" dirty="0" err="1" smtClean="0">
                <a:latin typeface="Arial" pitchFamily="34" charset="0"/>
                <a:cs typeface="Arial" pitchFamily="34" charset="0"/>
              </a:rPr>
              <a:t>pilot</a:t>
            </a:r>
            <a:r>
              <a:rPr lang="nl-NL" sz="1400" b="1" dirty="0" smtClean="0">
                <a:latin typeface="Arial" pitchFamily="34" charset="0"/>
                <a:cs typeface="Arial" pitchFamily="34" charset="0"/>
              </a:rPr>
              <a:t> is een </a:t>
            </a:r>
            <a:r>
              <a:rPr lang="nl-NL" sz="1400" b="1" dirty="0" err="1" smtClean="0">
                <a:latin typeface="Arial" pitchFamily="34" charset="0"/>
                <a:cs typeface="Arial" pitchFamily="34" charset="0"/>
              </a:rPr>
              <a:t>taskforce</a:t>
            </a:r>
            <a:r>
              <a:rPr lang="nl-NL" sz="1400" b="1" dirty="0" smtClean="0">
                <a:latin typeface="Arial" pitchFamily="34" charset="0"/>
                <a:cs typeface="Arial" pitchFamily="34" charset="0"/>
              </a:rPr>
              <a:t> opgezet o.l.v. de </a:t>
            </a:r>
            <a:r>
              <a:rPr lang="nl-NL" sz="1400" b="1" dirty="0" err="1" smtClean="0">
                <a:latin typeface="Arial" pitchFamily="34" charset="0"/>
                <a:cs typeface="Arial" pitchFamily="34" charset="0"/>
              </a:rPr>
              <a:t>OH-manager</a:t>
            </a:r>
            <a:r>
              <a:rPr lang="nl-NL" sz="1400" b="1" dirty="0" smtClean="0">
                <a:latin typeface="Arial" pitchFamily="34" charset="0"/>
                <a:cs typeface="Arial" pitchFamily="34" charset="0"/>
              </a:rPr>
              <a:t> GSL.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13315" name="Picture 5"/>
          <p:cNvPicPr>
            <a:picLocks noChangeAspect="1" noChangeArrowheads="1"/>
          </p:cNvPicPr>
          <p:nvPr/>
        </p:nvPicPr>
        <p:blipFill>
          <a:blip r:embed="rId3" cstate="print"/>
          <a:srcRect/>
          <a:stretch>
            <a:fillRect/>
          </a:stretch>
        </p:blipFill>
        <p:spPr bwMode="auto">
          <a:xfrm>
            <a:off x="8255000" y="420688"/>
            <a:ext cx="407988" cy="368300"/>
          </a:xfrm>
          <a:prstGeom prst="rect">
            <a:avLst/>
          </a:prstGeom>
          <a:noFill/>
          <a:ln w="19050" algn="ctr">
            <a:noFill/>
            <a:miter lim="800000"/>
            <a:headEnd/>
            <a:tailEnd/>
          </a:ln>
        </p:spPr>
      </p:pic>
      <p:sp>
        <p:nvSpPr>
          <p:cNvPr id="13316" name="Rectangle 7"/>
          <p:cNvSpPr>
            <a:spLocks noChangeArrowheads="1"/>
          </p:cNvSpPr>
          <p:nvPr/>
        </p:nvSpPr>
        <p:spPr bwMode="gray">
          <a:xfrm>
            <a:off x="404813" y="1412875"/>
            <a:ext cx="5031283"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7" name="Rechthoek 6">
            <a:extLst>
              <a:ext uri="{FF2B5EF4-FFF2-40B4-BE49-F238E27FC236}"/>
            </a:extLst>
          </p:cNvPr>
          <p:cNvSpPr/>
          <p:nvPr/>
        </p:nvSpPr>
        <p:spPr>
          <a:xfrm>
            <a:off x="341313" y="836712"/>
            <a:ext cx="8059737" cy="2631490"/>
          </a:xfrm>
          <a:prstGeom prst="rect">
            <a:avLst/>
          </a:prstGeom>
        </p:spPr>
        <p:txBody>
          <a:bodyPr>
            <a:spAutoFit/>
          </a:bodyPr>
          <a:lstStyle/>
          <a:p>
            <a:pPr algn="just">
              <a:lnSpc>
                <a:spcPct val="150000"/>
              </a:lnSpc>
              <a:buClr>
                <a:srgbClr val="0070C0"/>
              </a:buClr>
              <a:defRPr/>
            </a:pPr>
            <a:endParaRPr lang="nl-NL" altLang="nl-NL" sz="1200" b="1" dirty="0"/>
          </a:p>
          <a:p>
            <a:pPr algn="just">
              <a:lnSpc>
                <a:spcPct val="150000"/>
              </a:lnSpc>
              <a:buClr>
                <a:srgbClr val="0070C0"/>
              </a:buClr>
              <a:tabLst>
                <a:tab pos="180975" algn="l"/>
              </a:tabLst>
              <a:defRPr/>
            </a:pPr>
            <a:endParaRPr lang="nl-NL" altLang="nl-NL" sz="1200" b="1" dirty="0"/>
          </a:p>
          <a:p>
            <a:pPr algn="just">
              <a:lnSpc>
                <a:spcPct val="150000"/>
              </a:lnSpc>
              <a:buClr>
                <a:srgbClr val="0070C0"/>
              </a:buClr>
              <a:tabLst>
                <a:tab pos="180975" algn="l"/>
              </a:tabLst>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000" b="1" dirty="0"/>
          </a:p>
          <a:p>
            <a:pPr marL="171450" indent="-171450" algn="just">
              <a:lnSpc>
                <a:spcPct val="150000"/>
              </a:lnSpc>
              <a:buClr>
                <a:srgbClr val="0070C0"/>
              </a:buClr>
              <a:buFont typeface="Wingdings" pitchFamily="2" charset="2"/>
              <a:buChar char="§"/>
              <a:defRPr/>
            </a:pPr>
            <a:endParaRPr lang="nl-NL" altLang="nl-NL" sz="1000" b="1" dirty="0"/>
          </a:p>
          <a:p>
            <a:pPr>
              <a:lnSpc>
                <a:spcPct val="150000"/>
              </a:lnSpc>
              <a:buClr>
                <a:srgbClr val="0070C0"/>
              </a:buClr>
              <a:defRPr/>
            </a:pPr>
            <a:endParaRPr lang="nl-NL" altLang="nl-NL" sz="1000" b="1" dirty="0"/>
          </a:p>
          <a:p>
            <a:pPr>
              <a:lnSpc>
                <a:spcPct val="150000"/>
              </a:lnSpc>
              <a:buClr>
                <a:srgbClr val="0070C0"/>
              </a:buClr>
              <a:defRPr/>
            </a:pPr>
            <a:r>
              <a:rPr lang="nl-NL" altLang="nl-NL" sz="1000" b="1" dirty="0"/>
              <a:t>	</a:t>
            </a:r>
          </a:p>
          <a:p>
            <a:pPr>
              <a:lnSpc>
                <a:spcPct val="150000"/>
              </a:lnSpc>
              <a:defRPr/>
            </a:pPr>
            <a:endParaRPr lang="nl-NL" sz="1000" b="1" dirty="0"/>
          </a:p>
        </p:txBody>
      </p:sp>
      <p:sp>
        <p:nvSpPr>
          <p:cNvPr id="13318" name="Tijdelijke aanduiding voor voettekst 4"/>
          <p:cNvSpPr txBox="1">
            <a:spLocks/>
          </p:cNvSpPr>
          <p:nvPr/>
        </p:nvSpPr>
        <p:spPr bwMode="auto">
          <a:xfrm>
            <a:off x="598488" y="469900"/>
            <a:ext cx="6133752" cy="222796"/>
          </a:xfrm>
          <a:prstGeom prst="rect">
            <a:avLst/>
          </a:prstGeom>
          <a:noFill/>
          <a:ln w="9525">
            <a:noFill/>
            <a:miter lim="800000"/>
            <a:headEnd/>
            <a:tailEnd/>
          </a:ln>
        </p:spPr>
        <p:txBody>
          <a:bodyPr/>
          <a:lstStyle/>
          <a:p>
            <a:pPr eaLnBrk="1" hangingPunct="1"/>
            <a:r>
              <a:rPr lang="en-GB" altLang="nl-NL" sz="1600" b="1" dirty="0" err="1" smtClean="0">
                <a:solidFill>
                  <a:schemeClr val="bg1"/>
                </a:solidFill>
                <a:latin typeface="Arial" pitchFamily="34" charset="0"/>
                <a:cs typeface="Arial" pitchFamily="34" charset="0"/>
              </a:rPr>
              <a:t>Invoeren</a:t>
            </a:r>
            <a:r>
              <a:rPr lang="en-GB" altLang="nl-NL" sz="1600" b="1" dirty="0" smtClean="0">
                <a:solidFill>
                  <a:schemeClr val="bg1"/>
                </a:solidFill>
                <a:latin typeface="Arial" pitchFamily="34" charset="0"/>
                <a:cs typeface="Arial" pitchFamily="34" charset="0"/>
              </a:rPr>
              <a:t> van de “4 </a:t>
            </a:r>
            <a:r>
              <a:rPr lang="en-GB" altLang="nl-NL" sz="1600" b="1" dirty="0" err="1" smtClean="0">
                <a:solidFill>
                  <a:schemeClr val="bg1"/>
                </a:solidFill>
                <a:latin typeface="Arial" pitchFamily="34" charset="0"/>
                <a:cs typeface="Arial" pitchFamily="34" charset="0"/>
              </a:rPr>
              <a:t>gouden</a:t>
            </a:r>
            <a:r>
              <a:rPr lang="en-GB" altLang="nl-NL" sz="1600" b="1" dirty="0" smtClean="0">
                <a:solidFill>
                  <a:schemeClr val="bg1"/>
                </a:solidFill>
                <a:latin typeface="Arial" pitchFamily="34" charset="0"/>
                <a:cs typeface="Arial" pitchFamily="34" charset="0"/>
              </a:rPr>
              <a:t> </a:t>
            </a:r>
            <a:r>
              <a:rPr lang="en-GB" altLang="nl-NL" sz="1600" b="1" dirty="0" err="1" smtClean="0">
                <a:solidFill>
                  <a:schemeClr val="bg1"/>
                </a:solidFill>
                <a:latin typeface="Arial" pitchFamily="34" charset="0"/>
                <a:cs typeface="Arial" pitchFamily="34" charset="0"/>
              </a:rPr>
              <a:t>regels</a:t>
            </a:r>
            <a:r>
              <a:rPr lang="en-GB" altLang="nl-NL" sz="1600" b="1" dirty="0" smtClean="0">
                <a:solidFill>
                  <a:schemeClr val="bg1"/>
                </a:solidFill>
                <a:latin typeface="Arial" pitchFamily="34" charset="0"/>
                <a:cs typeface="Arial" pitchFamily="34" charset="0"/>
              </a:rPr>
              <a:t>” van Hans van den Berg</a:t>
            </a:r>
            <a:endParaRPr lang="en-GB" altLang="nl-NL" sz="1600" b="1" dirty="0">
              <a:solidFill>
                <a:schemeClr val="bg1"/>
              </a:solidFill>
              <a:latin typeface="Arial" pitchFamily="34" charset="0"/>
              <a:cs typeface="Arial" pitchFamily="34" charset="0"/>
            </a:endParaRPr>
          </a:p>
        </p:txBody>
      </p:sp>
      <p:sp>
        <p:nvSpPr>
          <p:cNvPr id="9" name="Rechthoek 8"/>
          <p:cNvSpPr/>
          <p:nvPr/>
        </p:nvSpPr>
        <p:spPr>
          <a:xfrm>
            <a:off x="323528" y="1556792"/>
            <a:ext cx="5184576" cy="3385542"/>
          </a:xfrm>
          <a:prstGeom prst="rect">
            <a:avLst/>
          </a:prstGeom>
        </p:spPr>
        <p:txBody>
          <a:bodyPr wrap="square">
            <a:spAutoFit/>
          </a:bodyPr>
          <a:lstStyle/>
          <a:p>
            <a:pPr marL="90488" indent="0">
              <a:tabLst>
                <a:tab pos="266700" algn="l"/>
              </a:tabLst>
            </a:pPr>
            <a:endParaRPr lang="nl-NL" sz="1000" b="1" dirty="0" smtClean="0"/>
          </a:p>
          <a:p>
            <a:pPr>
              <a:lnSpc>
                <a:spcPct val="150000"/>
              </a:lnSpc>
              <a:buClr>
                <a:schemeClr val="accent1"/>
              </a:buClr>
              <a:buFont typeface="Wingdings" pitchFamily="2" charset="2"/>
              <a:buChar char="§"/>
              <a:tabLst>
                <a:tab pos="180975" algn="l"/>
              </a:tabLst>
            </a:pPr>
            <a:r>
              <a:rPr lang="nl-NL" sz="1200" b="1" dirty="0" smtClean="0">
                <a:latin typeface="Arial" pitchFamily="34" charset="0"/>
                <a:cs typeface="Arial" pitchFamily="34" charset="0"/>
              </a:rPr>
              <a:t>	</a:t>
            </a:r>
            <a:r>
              <a:rPr lang="nl-NL" sz="1400" b="1" dirty="0" smtClean="0">
                <a:latin typeface="Arial" pitchFamily="34" charset="0"/>
                <a:cs typeface="Arial" pitchFamily="34" charset="0"/>
              </a:rPr>
              <a:t>De hiërarchisch- en coördinerend toezichthouders 	spelen een cruciale rol.</a:t>
            </a:r>
          </a:p>
          <a:p>
            <a:pPr>
              <a:lnSpc>
                <a:spcPct val="150000"/>
              </a:lnSpc>
              <a:buClr>
                <a:schemeClr val="accent1"/>
              </a:buClr>
              <a:buFont typeface="Wingdings" pitchFamily="2" charset="2"/>
              <a:buChar char="§"/>
              <a:tabLst>
                <a:tab pos="180975" algn="l"/>
              </a:tabLst>
            </a:pPr>
            <a:endParaRPr lang="nl-NL" sz="1400" b="1" dirty="0" smtClean="0">
              <a:latin typeface="Arial" pitchFamily="34" charset="0"/>
              <a:cs typeface="Arial" pitchFamily="34" charset="0"/>
            </a:endParaRPr>
          </a:p>
          <a:p>
            <a:pPr>
              <a:lnSpc>
                <a:spcPct val="150000"/>
              </a:lnSpc>
              <a:buClr>
                <a:schemeClr val="accent1"/>
              </a:buClr>
              <a:buFont typeface="Wingdings" pitchFamily="2" charset="2"/>
              <a:buChar char="§"/>
              <a:tabLst>
                <a:tab pos="180975" algn="l"/>
              </a:tabLst>
            </a:pPr>
            <a:r>
              <a:rPr lang="nl-NL" sz="1400" b="1" dirty="0" smtClean="0">
                <a:latin typeface="Arial" pitchFamily="34" charset="0"/>
                <a:cs typeface="Arial" pitchFamily="34" charset="0"/>
              </a:rPr>
              <a:t>	GSL heeft 32 coördinerend toezichthouders getraind.</a:t>
            </a:r>
          </a:p>
          <a:p>
            <a:pPr>
              <a:lnSpc>
                <a:spcPct val="150000"/>
              </a:lnSpc>
              <a:buClr>
                <a:schemeClr val="accent1"/>
              </a:buClr>
              <a:buFont typeface="Wingdings" pitchFamily="2" charset="2"/>
              <a:buChar char="§"/>
              <a:tabLst>
                <a:tab pos="180975" algn="l"/>
              </a:tabLst>
            </a:pPr>
            <a:endParaRPr lang="nl-NL" sz="1400" b="1" dirty="0" smtClean="0">
              <a:latin typeface="Arial" pitchFamily="34" charset="0"/>
              <a:cs typeface="Arial" pitchFamily="34" charset="0"/>
            </a:endParaRPr>
          </a:p>
          <a:p>
            <a:pPr>
              <a:lnSpc>
                <a:spcPct val="150000"/>
              </a:lnSpc>
              <a:buClr>
                <a:schemeClr val="accent1"/>
              </a:buClr>
              <a:buFont typeface="Wingdings" pitchFamily="2" charset="2"/>
              <a:buChar char="§"/>
              <a:tabLst>
                <a:tab pos="180975" algn="l"/>
              </a:tabLst>
            </a:pPr>
            <a:r>
              <a:rPr lang="nl-NL" sz="1400" b="1" dirty="0" smtClean="0">
                <a:latin typeface="Arial" pitchFamily="34" charset="0"/>
                <a:cs typeface="Arial" pitchFamily="34" charset="0"/>
              </a:rPr>
              <a:t>	 VPIJ heeft 21 hiërarchisch toezichthouders getraind.</a:t>
            </a:r>
          </a:p>
          <a:p>
            <a:pPr>
              <a:lnSpc>
                <a:spcPct val="150000"/>
              </a:lnSpc>
              <a:buClr>
                <a:schemeClr val="accent1"/>
              </a:buClr>
              <a:buFont typeface="Wingdings" pitchFamily="2" charset="2"/>
              <a:buChar char="§"/>
              <a:tabLst>
                <a:tab pos="180975" algn="l"/>
              </a:tabLst>
            </a:pPr>
            <a:endParaRPr lang="nl-NL" sz="1400" b="1" dirty="0" smtClean="0">
              <a:latin typeface="Arial" pitchFamily="34" charset="0"/>
              <a:cs typeface="Arial" pitchFamily="34" charset="0"/>
            </a:endParaRPr>
          </a:p>
          <a:p>
            <a:pPr>
              <a:lnSpc>
                <a:spcPct val="150000"/>
              </a:lnSpc>
              <a:buClr>
                <a:schemeClr val="accent1"/>
              </a:buClr>
              <a:buFont typeface="Wingdings" pitchFamily="2" charset="2"/>
              <a:buChar char="§"/>
              <a:tabLst>
                <a:tab pos="180975" algn="l"/>
              </a:tabLst>
            </a:pPr>
            <a:r>
              <a:rPr lang="nl-NL" sz="1400" b="1" dirty="0" smtClean="0">
                <a:latin typeface="Arial" pitchFamily="34" charset="0"/>
                <a:cs typeface="Arial" pitchFamily="34" charset="0"/>
              </a:rPr>
              <a:t>	Alle getrainde toezichthouders hebben een pasje 	gekregen zodat aantoonbaar is dat ze zijn opgeleid.</a:t>
            </a:r>
          </a:p>
          <a:p>
            <a:pPr>
              <a:lnSpc>
                <a:spcPct val="150000"/>
              </a:lnSpc>
              <a:buClr>
                <a:schemeClr val="accent1"/>
              </a:buClr>
              <a:buFont typeface="Wingdings" pitchFamily="2" charset="2"/>
              <a:buChar char="§"/>
              <a:tabLst>
                <a:tab pos="180975" algn="l"/>
              </a:tabLst>
            </a:pPr>
            <a:endParaRPr lang="nl-NL" sz="1000" b="1" dirty="0" smtClean="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5364088" y="1268760"/>
            <a:ext cx="3612610" cy="39059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13315" name="Picture 5"/>
          <p:cNvPicPr>
            <a:picLocks noChangeAspect="1" noChangeArrowheads="1"/>
          </p:cNvPicPr>
          <p:nvPr/>
        </p:nvPicPr>
        <p:blipFill>
          <a:blip r:embed="rId2" cstate="print"/>
          <a:srcRect/>
          <a:stretch>
            <a:fillRect/>
          </a:stretch>
        </p:blipFill>
        <p:spPr bwMode="auto">
          <a:xfrm>
            <a:off x="8255000" y="420688"/>
            <a:ext cx="407988" cy="368300"/>
          </a:xfrm>
          <a:prstGeom prst="rect">
            <a:avLst/>
          </a:prstGeom>
          <a:noFill/>
          <a:ln w="19050" algn="ctr">
            <a:noFill/>
            <a:miter lim="800000"/>
            <a:headEnd/>
            <a:tailEnd/>
          </a:ln>
        </p:spPr>
      </p:pic>
      <p:sp>
        <p:nvSpPr>
          <p:cNvPr id="13316" name="Rectangle 7"/>
          <p:cNvSpPr>
            <a:spLocks noChangeArrowheads="1"/>
          </p:cNvSpPr>
          <p:nvPr/>
        </p:nvSpPr>
        <p:spPr bwMode="gray">
          <a:xfrm>
            <a:off x="467544" y="1196752"/>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7" name="Rechthoek 6">
            <a:extLst>
              <a:ext uri="{FF2B5EF4-FFF2-40B4-BE49-F238E27FC236}"/>
            </a:extLst>
          </p:cNvPr>
          <p:cNvSpPr/>
          <p:nvPr/>
        </p:nvSpPr>
        <p:spPr>
          <a:xfrm>
            <a:off x="341313" y="1254125"/>
            <a:ext cx="8059737" cy="2631490"/>
          </a:xfrm>
          <a:prstGeom prst="rect">
            <a:avLst/>
          </a:prstGeom>
        </p:spPr>
        <p:txBody>
          <a:bodyPr wrap="square">
            <a:spAutoFit/>
          </a:bodyPr>
          <a:lstStyle/>
          <a:p>
            <a:pPr algn="just">
              <a:lnSpc>
                <a:spcPct val="150000"/>
              </a:lnSpc>
              <a:buClr>
                <a:srgbClr val="0070C0"/>
              </a:buClr>
              <a:defRPr/>
            </a:pPr>
            <a:endParaRPr lang="nl-NL" altLang="nl-NL" sz="1200" b="1" dirty="0"/>
          </a:p>
          <a:p>
            <a:pPr algn="just">
              <a:lnSpc>
                <a:spcPct val="150000"/>
              </a:lnSpc>
              <a:buClr>
                <a:srgbClr val="0070C0"/>
              </a:buClr>
              <a:tabLst>
                <a:tab pos="180975" algn="l"/>
              </a:tabLst>
              <a:defRPr/>
            </a:pPr>
            <a:endParaRPr lang="nl-NL" altLang="nl-NL" sz="1200" b="1" dirty="0"/>
          </a:p>
          <a:p>
            <a:pPr algn="just">
              <a:lnSpc>
                <a:spcPct val="150000"/>
              </a:lnSpc>
              <a:buClr>
                <a:srgbClr val="0070C0"/>
              </a:buClr>
              <a:tabLst>
                <a:tab pos="180975" algn="l"/>
              </a:tabLst>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000" b="1" dirty="0"/>
          </a:p>
          <a:p>
            <a:pPr marL="171450" indent="-171450" algn="just">
              <a:lnSpc>
                <a:spcPct val="150000"/>
              </a:lnSpc>
              <a:buClr>
                <a:srgbClr val="0070C0"/>
              </a:buClr>
              <a:buFont typeface="Wingdings" pitchFamily="2" charset="2"/>
              <a:buChar char="§"/>
              <a:defRPr/>
            </a:pPr>
            <a:endParaRPr lang="nl-NL" altLang="nl-NL" sz="1000" b="1" dirty="0"/>
          </a:p>
          <a:p>
            <a:pPr>
              <a:lnSpc>
                <a:spcPct val="150000"/>
              </a:lnSpc>
              <a:buClr>
                <a:srgbClr val="0070C0"/>
              </a:buClr>
              <a:defRPr/>
            </a:pPr>
            <a:endParaRPr lang="nl-NL" altLang="nl-NL" sz="1000" b="1" dirty="0"/>
          </a:p>
          <a:p>
            <a:pPr>
              <a:lnSpc>
                <a:spcPct val="150000"/>
              </a:lnSpc>
              <a:buClr>
                <a:srgbClr val="0070C0"/>
              </a:buClr>
              <a:defRPr/>
            </a:pPr>
            <a:r>
              <a:rPr lang="nl-NL" altLang="nl-NL" sz="1000" b="1" dirty="0"/>
              <a:t>	</a:t>
            </a:r>
          </a:p>
          <a:p>
            <a:pPr>
              <a:lnSpc>
                <a:spcPct val="150000"/>
              </a:lnSpc>
              <a:defRPr/>
            </a:pPr>
            <a:endParaRPr lang="nl-NL" sz="1000" b="1" dirty="0"/>
          </a:p>
        </p:txBody>
      </p:sp>
      <p:sp>
        <p:nvSpPr>
          <p:cNvPr id="13318" name="Tijdelijke aanduiding voor voettekst 4"/>
          <p:cNvSpPr txBox="1">
            <a:spLocks/>
          </p:cNvSpPr>
          <p:nvPr/>
        </p:nvSpPr>
        <p:spPr bwMode="auto">
          <a:xfrm>
            <a:off x="598488" y="469900"/>
            <a:ext cx="6061744" cy="294804"/>
          </a:xfrm>
          <a:prstGeom prst="rect">
            <a:avLst/>
          </a:prstGeom>
          <a:noFill/>
          <a:ln w="9525">
            <a:noFill/>
            <a:miter lim="800000"/>
            <a:headEnd/>
            <a:tailEnd/>
          </a:ln>
        </p:spPr>
        <p:txBody>
          <a:bodyPr/>
          <a:lstStyle/>
          <a:p>
            <a:pPr eaLnBrk="1" hangingPunct="1"/>
            <a:r>
              <a:rPr lang="en-GB" altLang="nl-NL" sz="1600" b="1" dirty="0" err="1" smtClean="0">
                <a:solidFill>
                  <a:schemeClr val="bg1"/>
                </a:solidFill>
                <a:latin typeface="Arial" pitchFamily="34" charset="0"/>
                <a:cs typeface="Arial" pitchFamily="34" charset="0"/>
              </a:rPr>
              <a:t>Invoeren</a:t>
            </a:r>
            <a:r>
              <a:rPr lang="en-GB" altLang="nl-NL" sz="1600" b="1" dirty="0" smtClean="0">
                <a:solidFill>
                  <a:schemeClr val="bg1"/>
                </a:solidFill>
                <a:latin typeface="Arial" pitchFamily="34" charset="0"/>
                <a:cs typeface="Arial" pitchFamily="34" charset="0"/>
              </a:rPr>
              <a:t> van de “4 </a:t>
            </a:r>
            <a:r>
              <a:rPr lang="en-GB" altLang="nl-NL" sz="1600" b="1" dirty="0" err="1" smtClean="0">
                <a:solidFill>
                  <a:schemeClr val="bg1"/>
                </a:solidFill>
                <a:latin typeface="Arial" pitchFamily="34" charset="0"/>
                <a:cs typeface="Arial" pitchFamily="34" charset="0"/>
              </a:rPr>
              <a:t>gouden</a:t>
            </a:r>
            <a:r>
              <a:rPr lang="en-GB" altLang="nl-NL" sz="1600" b="1" dirty="0" smtClean="0">
                <a:solidFill>
                  <a:schemeClr val="bg1"/>
                </a:solidFill>
                <a:latin typeface="Arial" pitchFamily="34" charset="0"/>
                <a:cs typeface="Arial" pitchFamily="34" charset="0"/>
              </a:rPr>
              <a:t> </a:t>
            </a:r>
            <a:r>
              <a:rPr lang="en-GB" altLang="nl-NL" sz="1600" b="1" dirty="0" err="1" smtClean="0">
                <a:solidFill>
                  <a:schemeClr val="bg1"/>
                </a:solidFill>
                <a:latin typeface="Arial" pitchFamily="34" charset="0"/>
                <a:cs typeface="Arial" pitchFamily="34" charset="0"/>
              </a:rPr>
              <a:t>regels</a:t>
            </a:r>
            <a:r>
              <a:rPr lang="en-GB" altLang="nl-NL" sz="1600" b="1" dirty="0" smtClean="0">
                <a:solidFill>
                  <a:schemeClr val="bg1"/>
                </a:solidFill>
                <a:latin typeface="Arial" pitchFamily="34" charset="0"/>
                <a:cs typeface="Arial" pitchFamily="34" charset="0"/>
              </a:rPr>
              <a:t>” van Hans van den Berg</a:t>
            </a:r>
            <a:endParaRPr lang="en-GB" altLang="nl-NL" sz="1600" b="1" dirty="0">
              <a:solidFill>
                <a:schemeClr val="bg1"/>
              </a:solidFill>
              <a:latin typeface="Arial" pitchFamily="34" charset="0"/>
              <a:cs typeface="Arial" pitchFamily="34" charset="0"/>
            </a:endParaRPr>
          </a:p>
        </p:txBody>
      </p:sp>
      <p:sp>
        <p:nvSpPr>
          <p:cNvPr id="9" name="Tekstvak 8"/>
          <p:cNvSpPr txBox="1"/>
          <p:nvPr/>
        </p:nvSpPr>
        <p:spPr>
          <a:xfrm>
            <a:off x="323528" y="1124744"/>
            <a:ext cx="8820472" cy="1754326"/>
          </a:xfrm>
          <a:prstGeom prst="rect">
            <a:avLst/>
          </a:prstGeom>
          <a:noFill/>
        </p:spPr>
        <p:txBody>
          <a:bodyPr wrap="square" rtlCol="0">
            <a:spAutoFit/>
          </a:bodyPr>
          <a:lstStyle/>
          <a:p>
            <a:pPr>
              <a:lnSpc>
                <a:spcPct val="200000"/>
              </a:lnSpc>
              <a:buClr>
                <a:schemeClr val="accent1"/>
              </a:buClr>
              <a:tabLst>
                <a:tab pos="180975" algn="l"/>
              </a:tabLst>
            </a:pPr>
            <a:r>
              <a:rPr lang="nl-NL" sz="1400" b="1" dirty="0" smtClean="0">
                <a:latin typeface="Arial" pitchFamily="34" charset="0"/>
                <a:cs typeface="Arial" pitchFamily="34" charset="0"/>
              </a:rPr>
              <a:t>De hiërarchisch- en coördinerend toezichthouders </a:t>
            </a:r>
            <a:r>
              <a:rPr lang="nl-NL" sz="1400" b="1" dirty="0" smtClean="0">
                <a:latin typeface="Arial" pitchFamily="34" charset="0"/>
                <a:cs typeface="Arial" pitchFamily="34" charset="0"/>
              </a:rPr>
              <a:t>volgen </a:t>
            </a:r>
            <a:r>
              <a:rPr lang="nl-NL" sz="1400" b="1" dirty="0" smtClean="0">
                <a:latin typeface="Arial" pitchFamily="34" charset="0"/>
                <a:cs typeface="Arial" pitchFamily="34" charset="0"/>
              </a:rPr>
              <a:t>de klus op basis van het processchema.</a:t>
            </a:r>
          </a:p>
          <a:p>
            <a:pPr>
              <a:lnSpc>
                <a:spcPct val="200000"/>
              </a:lnSpc>
              <a:buClr>
                <a:schemeClr val="accent1"/>
              </a:buClr>
              <a:tabLst>
                <a:tab pos="180975" algn="l"/>
              </a:tabLst>
            </a:pPr>
            <a:endParaRPr lang="nl-NL" sz="1200" b="1" dirty="0" smtClean="0">
              <a:latin typeface="Arial" pitchFamily="34" charset="0"/>
              <a:cs typeface="Arial" pitchFamily="34" charset="0"/>
            </a:endParaRPr>
          </a:p>
          <a:p>
            <a:pPr>
              <a:tabLst>
                <a:tab pos="180975" algn="l"/>
              </a:tabLst>
            </a:pPr>
            <a:endParaRPr lang="nl-NL" sz="1000" b="1" dirty="0" smtClean="0">
              <a:latin typeface="Arial" pitchFamily="34" charset="0"/>
              <a:cs typeface="Arial" pitchFamily="34" charset="0"/>
            </a:endParaRPr>
          </a:p>
          <a:p>
            <a:pPr>
              <a:tabLst>
                <a:tab pos="180975" algn="l"/>
              </a:tabLst>
            </a:pPr>
            <a:endParaRPr lang="nl-NL" sz="1000" b="1" dirty="0" smtClean="0">
              <a:latin typeface="Arial" pitchFamily="34" charset="0"/>
              <a:cs typeface="Arial" pitchFamily="34" charset="0"/>
            </a:endParaRPr>
          </a:p>
          <a:p>
            <a:endParaRPr lang="nl-NL" dirty="0" smtClean="0"/>
          </a:p>
          <a:p>
            <a:endParaRPr lang="nl-NL" dirty="0"/>
          </a:p>
        </p:txBody>
      </p:sp>
      <p:pic>
        <p:nvPicPr>
          <p:cNvPr id="8" name="Picture 1"/>
          <p:cNvPicPr>
            <a:picLocks noChangeAspect="1" noChangeArrowheads="1"/>
          </p:cNvPicPr>
          <p:nvPr/>
        </p:nvPicPr>
        <p:blipFill>
          <a:blip r:embed="rId3" cstate="print"/>
          <a:srcRect/>
          <a:stretch>
            <a:fillRect/>
          </a:stretch>
        </p:blipFill>
        <p:spPr bwMode="auto">
          <a:xfrm>
            <a:off x="1115616" y="1844824"/>
            <a:ext cx="7200800" cy="450143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13315" name="Picture 5"/>
          <p:cNvPicPr>
            <a:picLocks noChangeAspect="1" noChangeArrowheads="1"/>
          </p:cNvPicPr>
          <p:nvPr/>
        </p:nvPicPr>
        <p:blipFill>
          <a:blip r:embed="rId2" cstate="print"/>
          <a:srcRect/>
          <a:stretch>
            <a:fillRect/>
          </a:stretch>
        </p:blipFill>
        <p:spPr bwMode="auto">
          <a:xfrm>
            <a:off x="8255000" y="420688"/>
            <a:ext cx="407988" cy="368300"/>
          </a:xfrm>
          <a:prstGeom prst="rect">
            <a:avLst/>
          </a:prstGeom>
          <a:noFill/>
          <a:ln w="19050" algn="ctr">
            <a:noFill/>
            <a:miter lim="800000"/>
            <a:headEnd/>
            <a:tailEnd/>
          </a:ln>
        </p:spPr>
      </p:pic>
      <p:sp>
        <p:nvSpPr>
          <p:cNvPr id="13316" name="Rectangle 7"/>
          <p:cNvSpPr>
            <a:spLocks noChangeArrowheads="1"/>
          </p:cNvSpPr>
          <p:nvPr/>
        </p:nvSpPr>
        <p:spPr bwMode="gray">
          <a:xfrm>
            <a:off x="404813" y="1412875"/>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7" name="Rechthoek 6">
            <a:extLst>
              <a:ext uri="{FF2B5EF4-FFF2-40B4-BE49-F238E27FC236}"/>
            </a:extLst>
          </p:cNvPr>
          <p:cNvSpPr/>
          <p:nvPr/>
        </p:nvSpPr>
        <p:spPr>
          <a:xfrm>
            <a:off x="251520" y="908720"/>
            <a:ext cx="8059737" cy="2631490"/>
          </a:xfrm>
          <a:prstGeom prst="rect">
            <a:avLst/>
          </a:prstGeom>
        </p:spPr>
        <p:txBody>
          <a:bodyPr wrap="square">
            <a:spAutoFit/>
          </a:bodyPr>
          <a:lstStyle/>
          <a:p>
            <a:pPr algn="just">
              <a:lnSpc>
                <a:spcPct val="150000"/>
              </a:lnSpc>
              <a:buClr>
                <a:srgbClr val="0070C0"/>
              </a:buClr>
              <a:defRPr/>
            </a:pPr>
            <a:endParaRPr lang="nl-NL" altLang="nl-NL" sz="1200" b="1" dirty="0"/>
          </a:p>
          <a:p>
            <a:pPr algn="just">
              <a:lnSpc>
                <a:spcPct val="150000"/>
              </a:lnSpc>
              <a:buClr>
                <a:srgbClr val="0070C0"/>
              </a:buClr>
              <a:tabLst>
                <a:tab pos="180975" algn="l"/>
              </a:tabLst>
              <a:defRPr/>
            </a:pPr>
            <a:endParaRPr lang="nl-NL" altLang="nl-NL" sz="1200" b="1" dirty="0"/>
          </a:p>
          <a:p>
            <a:pPr algn="just">
              <a:lnSpc>
                <a:spcPct val="150000"/>
              </a:lnSpc>
              <a:buClr>
                <a:srgbClr val="0070C0"/>
              </a:buClr>
              <a:tabLst>
                <a:tab pos="180975" algn="l"/>
              </a:tabLst>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000" b="1" dirty="0"/>
          </a:p>
          <a:p>
            <a:pPr marL="171450" indent="-171450" algn="just">
              <a:lnSpc>
                <a:spcPct val="150000"/>
              </a:lnSpc>
              <a:buClr>
                <a:srgbClr val="0070C0"/>
              </a:buClr>
              <a:buFont typeface="Wingdings" pitchFamily="2" charset="2"/>
              <a:buChar char="§"/>
              <a:defRPr/>
            </a:pPr>
            <a:endParaRPr lang="nl-NL" altLang="nl-NL" sz="1000" b="1" dirty="0"/>
          </a:p>
          <a:p>
            <a:pPr>
              <a:lnSpc>
                <a:spcPct val="150000"/>
              </a:lnSpc>
              <a:buClr>
                <a:srgbClr val="0070C0"/>
              </a:buClr>
              <a:defRPr/>
            </a:pPr>
            <a:endParaRPr lang="nl-NL" altLang="nl-NL" sz="1000" b="1" dirty="0"/>
          </a:p>
          <a:p>
            <a:pPr>
              <a:lnSpc>
                <a:spcPct val="150000"/>
              </a:lnSpc>
              <a:buClr>
                <a:srgbClr val="0070C0"/>
              </a:buClr>
              <a:defRPr/>
            </a:pPr>
            <a:r>
              <a:rPr lang="nl-NL" altLang="nl-NL" sz="1000" b="1" dirty="0"/>
              <a:t>	</a:t>
            </a:r>
          </a:p>
          <a:p>
            <a:pPr>
              <a:lnSpc>
                <a:spcPct val="150000"/>
              </a:lnSpc>
              <a:defRPr/>
            </a:pPr>
            <a:endParaRPr lang="nl-NL" sz="1000" b="1" dirty="0"/>
          </a:p>
        </p:txBody>
      </p:sp>
      <p:sp>
        <p:nvSpPr>
          <p:cNvPr id="13318" name="Tijdelijke aanduiding voor voettekst 4"/>
          <p:cNvSpPr txBox="1">
            <a:spLocks/>
          </p:cNvSpPr>
          <p:nvPr/>
        </p:nvSpPr>
        <p:spPr bwMode="auto">
          <a:xfrm>
            <a:off x="598488" y="469900"/>
            <a:ext cx="5917728" cy="222796"/>
          </a:xfrm>
          <a:prstGeom prst="rect">
            <a:avLst/>
          </a:prstGeom>
          <a:noFill/>
          <a:ln w="9525">
            <a:noFill/>
            <a:miter lim="800000"/>
            <a:headEnd/>
            <a:tailEnd/>
          </a:ln>
        </p:spPr>
        <p:txBody>
          <a:bodyPr/>
          <a:lstStyle/>
          <a:p>
            <a:pPr eaLnBrk="1" hangingPunct="1"/>
            <a:r>
              <a:rPr lang="en-GB" altLang="nl-NL" sz="1600" b="1" dirty="0" err="1" smtClean="0">
                <a:solidFill>
                  <a:schemeClr val="bg1"/>
                </a:solidFill>
                <a:latin typeface="Arial" pitchFamily="34" charset="0"/>
                <a:cs typeface="Arial" pitchFamily="34" charset="0"/>
              </a:rPr>
              <a:t>Invoeren</a:t>
            </a:r>
            <a:r>
              <a:rPr lang="en-GB" altLang="nl-NL" sz="1600" b="1" dirty="0" smtClean="0">
                <a:solidFill>
                  <a:schemeClr val="bg1"/>
                </a:solidFill>
                <a:latin typeface="Arial" pitchFamily="34" charset="0"/>
                <a:cs typeface="Arial" pitchFamily="34" charset="0"/>
              </a:rPr>
              <a:t> van de “4 </a:t>
            </a:r>
            <a:r>
              <a:rPr lang="en-GB" altLang="nl-NL" sz="1600" b="1" dirty="0" err="1" smtClean="0">
                <a:solidFill>
                  <a:schemeClr val="bg1"/>
                </a:solidFill>
                <a:latin typeface="Arial" pitchFamily="34" charset="0"/>
                <a:cs typeface="Arial" pitchFamily="34" charset="0"/>
              </a:rPr>
              <a:t>gouden</a:t>
            </a:r>
            <a:r>
              <a:rPr lang="en-GB" altLang="nl-NL" sz="1600" b="1" dirty="0" smtClean="0">
                <a:solidFill>
                  <a:schemeClr val="bg1"/>
                </a:solidFill>
                <a:latin typeface="Arial" pitchFamily="34" charset="0"/>
                <a:cs typeface="Arial" pitchFamily="34" charset="0"/>
              </a:rPr>
              <a:t> </a:t>
            </a:r>
            <a:r>
              <a:rPr lang="en-GB" altLang="nl-NL" sz="1600" b="1" dirty="0" err="1" smtClean="0">
                <a:solidFill>
                  <a:schemeClr val="bg1"/>
                </a:solidFill>
                <a:latin typeface="Arial" pitchFamily="34" charset="0"/>
                <a:cs typeface="Arial" pitchFamily="34" charset="0"/>
              </a:rPr>
              <a:t>regels</a:t>
            </a:r>
            <a:r>
              <a:rPr lang="en-GB" altLang="nl-NL" sz="1600" b="1" dirty="0" smtClean="0">
                <a:solidFill>
                  <a:schemeClr val="bg1"/>
                </a:solidFill>
                <a:latin typeface="Arial" pitchFamily="34" charset="0"/>
                <a:cs typeface="Arial" pitchFamily="34" charset="0"/>
              </a:rPr>
              <a:t>” van Hans van den Berg</a:t>
            </a:r>
            <a:endParaRPr lang="en-GB" altLang="nl-NL" sz="1600" b="1" dirty="0">
              <a:solidFill>
                <a:schemeClr val="bg1"/>
              </a:solidFill>
              <a:latin typeface="Arial" pitchFamily="34" charset="0"/>
              <a:cs typeface="Arial" pitchFamily="34" charset="0"/>
            </a:endParaRPr>
          </a:p>
        </p:txBody>
      </p:sp>
      <p:sp>
        <p:nvSpPr>
          <p:cNvPr id="8" name="Tekstvak 7"/>
          <p:cNvSpPr txBox="1"/>
          <p:nvPr/>
        </p:nvSpPr>
        <p:spPr>
          <a:xfrm>
            <a:off x="8676456" y="6525344"/>
            <a:ext cx="216024" cy="230832"/>
          </a:xfrm>
          <a:prstGeom prst="rect">
            <a:avLst/>
          </a:prstGeom>
          <a:noFill/>
        </p:spPr>
        <p:txBody>
          <a:bodyPr wrap="square" rtlCol="0">
            <a:spAutoFit/>
          </a:bodyPr>
          <a:lstStyle/>
          <a:p>
            <a:r>
              <a:rPr lang="nl-NL" sz="900" dirty="0" smtClean="0">
                <a:latin typeface="Arial" pitchFamily="34" charset="0"/>
                <a:cs typeface="Arial" pitchFamily="34" charset="0"/>
              </a:rPr>
              <a:t>6</a:t>
            </a:r>
            <a:endParaRPr lang="nl-NL" sz="900" dirty="0">
              <a:latin typeface="Arial" pitchFamily="34" charset="0"/>
              <a:cs typeface="Arial" pitchFamily="34" charset="0"/>
            </a:endParaRPr>
          </a:p>
        </p:txBody>
      </p:sp>
      <p:sp>
        <p:nvSpPr>
          <p:cNvPr id="9" name="Tekstvak 8"/>
          <p:cNvSpPr txBox="1"/>
          <p:nvPr/>
        </p:nvSpPr>
        <p:spPr>
          <a:xfrm>
            <a:off x="467544" y="980728"/>
            <a:ext cx="8676456" cy="523220"/>
          </a:xfrm>
          <a:prstGeom prst="rect">
            <a:avLst/>
          </a:prstGeom>
          <a:noFill/>
        </p:spPr>
        <p:txBody>
          <a:bodyPr wrap="square" rtlCol="0">
            <a:spAutoFit/>
          </a:bodyPr>
          <a:lstStyle/>
          <a:p>
            <a:pPr>
              <a:lnSpc>
                <a:spcPct val="200000"/>
              </a:lnSpc>
              <a:buClr>
                <a:schemeClr val="tx2"/>
              </a:buClr>
              <a:tabLst>
                <a:tab pos="173038" algn="l"/>
              </a:tabLst>
            </a:pPr>
            <a:r>
              <a:rPr lang="nl-NL" sz="1400" b="1" dirty="0" smtClean="0">
                <a:latin typeface="Arial" pitchFamily="34" charset="0"/>
                <a:cs typeface="Arial" pitchFamily="34" charset="0"/>
              </a:rPr>
              <a:t>De </a:t>
            </a:r>
            <a:r>
              <a:rPr lang="nl-NL" sz="1400" b="1" dirty="0" err="1" smtClean="0">
                <a:latin typeface="Arial" pitchFamily="34" charset="0"/>
                <a:cs typeface="Arial" pitchFamily="34" charset="0"/>
              </a:rPr>
              <a:t>taskforce</a:t>
            </a:r>
            <a:r>
              <a:rPr lang="nl-NL" sz="1400" b="1" dirty="0" smtClean="0">
                <a:latin typeface="Arial" pitchFamily="34" charset="0"/>
                <a:cs typeface="Arial" pitchFamily="34" charset="0"/>
              </a:rPr>
              <a:t> houdt een dashboard en logboek bij, analyseert en komt met structurele oplossingen.</a:t>
            </a:r>
            <a:endParaRPr lang="nl-NL" sz="1400" b="1" dirty="0">
              <a:latin typeface="Arial" pitchFamily="34" charset="0"/>
              <a:cs typeface="Arial" pitchFamily="34" charset="0"/>
            </a:endParaRPr>
          </a:p>
        </p:txBody>
      </p:sp>
      <p:graphicFrame>
        <p:nvGraphicFramePr>
          <p:cNvPr id="10" name="Tabel 9"/>
          <p:cNvGraphicFramePr>
            <a:graphicFrameLocks noGrp="1"/>
          </p:cNvGraphicFramePr>
          <p:nvPr/>
        </p:nvGraphicFramePr>
        <p:xfrm>
          <a:off x="755576" y="1628800"/>
          <a:ext cx="7992888" cy="4876800"/>
        </p:xfrm>
        <a:graphic>
          <a:graphicData uri="http://schemas.openxmlformats.org/drawingml/2006/table">
            <a:tbl>
              <a:tblPr firstRow="1" bandRow="1">
                <a:tableStyleId>{5C22544A-7EE6-4342-B048-85BDC9FD1C3A}</a:tableStyleId>
              </a:tblPr>
              <a:tblGrid>
                <a:gridCol w="1080120"/>
                <a:gridCol w="1296144"/>
                <a:gridCol w="1080120"/>
                <a:gridCol w="1368152"/>
                <a:gridCol w="1080120"/>
                <a:gridCol w="2088232"/>
              </a:tblGrid>
              <a:tr h="1404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000" b="0" i="1" dirty="0" smtClean="0">
                          <a:latin typeface="Arial" pitchFamily="34" charset="0"/>
                          <a:cs typeface="Arial" pitchFamily="34" charset="0"/>
                        </a:rPr>
                        <a:t>“ordernummer”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000" b="0" i="1"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000" b="0" i="1" dirty="0" smtClean="0">
                          <a:latin typeface="Arial" pitchFamily="34" charset="0"/>
                          <a:cs typeface="Arial" pitchFamily="34" charset="0"/>
                        </a:rPr>
                        <a:t>“ordernummer”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000" b="0" i="1" dirty="0" smtClean="0">
                          <a:latin typeface="Arial" pitchFamily="34" charset="0"/>
                          <a:cs typeface="Arial"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000" b="0" i="1" dirty="0" smtClean="0">
                          <a:latin typeface="Arial" pitchFamily="34" charset="0"/>
                          <a:cs typeface="Arial" pitchFamily="34" charset="0"/>
                        </a:rPr>
                        <a:t>“ordernummer”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000" b="0" i="1" dirty="0" smtClean="0">
                        <a:latin typeface="Arial" pitchFamily="34" charset="0"/>
                        <a:cs typeface="Arial" pitchFamily="34" charset="0"/>
                      </a:endParaRPr>
                    </a:p>
                  </a:txBody>
                  <a:tcPr anchor="ctr"/>
                </a:tc>
              </a:tr>
              <a:tr h="140416">
                <a:tc>
                  <a:txBody>
                    <a:bodyPr/>
                    <a:lstStyle/>
                    <a:p>
                      <a:pPr algn="ctr"/>
                      <a:r>
                        <a:rPr lang="nl-NL" sz="1000" b="1" dirty="0" smtClean="0">
                          <a:latin typeface="Arial" pitchFamily="34" charset="0"/>
                          <a:cs typeface="Arial" pitchFamily="34" charset="0"/>
                        </a:rPr>
                        <a:t>A1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A1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A1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A2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A2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A2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A3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A3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A3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A4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A4</a:t>
                      </a:r>
                      <a:endParaRPr lang="nl-NL" sz="1000" b="1" dirty="0">
                        <a:latin typeface="Arial" pitchFamily="34" charset="0"/>
                        <a:cs typeface="Arial" pitchFamily="34" charset="0"/>
                      </a:endParaRPr>
                    </a:p>
                  </a:txBody>
                  <a:tcPr anchor="ctr">
                    <a:solidFill>
                      <a:srgbClr val="FF0000"/>
                    </a:solidFill>
                  </a:tcPr>
                </a:tc>
                <a:tc>
                  <a:txBody>
                    <a:bodyPr/>
                    <a:lstStyle/>
                    <a:p>
                      <a:pPr algn="l"/>
                      <a:r>
                        <a:rPr lang="nl-NL" sz="800" b="0" i="1" dirty="0" err="1" smtClean="0">
                          <a:latin typeface="Arial" pitchFamily="34" charset="0"/>
                          <a:cs typeface="Arial" pitchFamily="34" charset="0"/>
                        </a:rPr>
                        <a:t>WvG</a:t>
                      </a:r>
                      <a:r>
                        <a:rPr lang="nl-NL" sz="800" b="0" i="1" baseline="0" dirty="0" smtClean="0">
                          <a:latin typeface="Arial" pitchFamily="34" charset="0"/>
                          <a:cs typeface="Arial" pitchFamily="34" charset="0"/>
                        </a:rPr>
                        <a:t> + BOWR niet op tijd.</a:t>
                      </a:r>
                      <a:endParaRPr lang="nl-NL" sz="800" b="0" i="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A4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r>
              <a:tr h="140416">
                <a:tc>
                  <a:txBody>
                    <a:bodyPr/>
                    <a:lstStyle/>
                    <a:p>
                      <a:pPr algn="ctr"/>
                      <a:r>
                        <a:rPr lang="nl-NL" sz="1000" b="1" dirty="0" smtClean="0">
                          <a:latin typeface="Arial" pitchFamily="34" charset="0"/>
                          <a:cs typeface="Arial" pitchFamily="34" charset="0"/>
                        </a:rPr>
                        <a:t>B1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B1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B1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B2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B2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B2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B3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B3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B3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B4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B4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B4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r>
              <a:tr h="140416">
                <a:tc>
                  <a:txBody>
                    <a:bodyPr/>
                    <a:lstStyle/>
                    <a:p>
                      <a:pPr algn="ctr"/>
                      <a:r>
                        <a:rPr lang="nl-NL" sz="1000" b="1" dirty="0" smtClean="0">
                          <a:latin typeface="Arial" pitchFamily="34" charset="0"/>
                          <a:cs typeface="Arial" pitchFamily="34" charset="0"/>
                        </a:rPr>
                        <a:t>C1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C1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C1</a:t>
                      </a:r>
                      <a:endParaRPr lang="nl-NL" sz="1000" b="1" dirty="0">
                        <a:latin typeface="Arial" pitchFamily="34" charset="0"/>
                        <a:cs typeface="Arial" pitchFamily="34" charset="0"/>
                      </a:endParaRPr>
                    </a:p>
                  </a:txBody>
                  <a:tcPr anchor="ctr">
                    <a:solidFill>
                      <a:srgbClr val="FF0000"/>
                    </a:solidFill>
                  </a:tcPr>
                </a:tc>
                <a:tc>
                  <a:txBody>
                    <a:bodyPr/>
                    <a:lstStyle/>
                    <a:p>
                      <a:pPr algn="l"/>
                      <a:r>
                        <a:rPr lang="nl-NL" sz="800" b="0" i="1" dirty="0" smtClean="0">
                          <a:latin typeface="Arial" pitchFamily="34" charset="0"/>
                          <a:cs typeface="Arial" pitchFamily="34" charset="0"/>
                        </a:rPr>
                        <a:t>Hiërarchisch</a:t>
                      </a:r>
                      <a:r>
                        <a:rPr lang="nl-NL" sz="800" b="0" i="1" baseline="0" dirty="0" smtClean="0">
                          <a:latin typeface="Arial" pitchFamily="34" charset="0"/>
                          <a:cs typeface="Arial" pitchFamily="34" charset="0"/>
                        </a:rPr>
                        <a:t> toezichthouder niet </a:t>
                      </a:r>
                      <a:r>
                        <a:rPr lang="nl-NL" sz="800" b="0" i="1" baseline="0" dirty="0" err="1" smtClean="0">
                          <a:latin typeface="Arial" pitchFamily="34" charset="0"/>
                          <a:cs typeface="Arial" pitchFamily="34" charset="0"/>
                        </a:rPr>
                        <a:t>aanwezg</a:t>
                      </a:r>
                      <a:endParaRPr lang="nl-NL" sz="800" b="0" i="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C2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C2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C2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C3</a:t>
                      </a:r>
                      <a:endParaRPr lang="nl-NL" sz="1000" b="1" dirty="0">
                        <a:latin typeface="Arial" pitchFamily="34" charset="0"/>
                        <a:cs typeface="Arial" pitchFamily="34" charset="0"/>
                      </a:endParaRPr>
                    </a:p>
                  </a:txBody>
                  <a:tcPr anchor="ctr">
                    <a:solidFill>
                      <a:srgbClr val="FF0000"/>
                    </a:solidFill>
                  </a:tcPr>
                </a:tc>
                <a:tc>
                  <a:txBody>
                    <a:bodyPr/>
                    <a:lstStyle/>
                    <a:p>
                      <a:pPr algn="l"/>
                      <a:r>
                        <a:rPr lang="nl-NL" sz="800" b="0" i="1" dirty="0" smtClean="0">
                          <a:latin typeface="Arial" pitchFamily="34" charset="0"/>
                          <a:cs typeface="Arial" pitchFamily="34" charset="0"/>
                        </a:rPr>
                        <a:t>Geen</a:t>
                      </a:r>
                      <a:r>
                        <a:rPr lang="nl-NL" sz="800" b="0" i="1" baseline="0" dirty="0" smtClean="0">
                          <a:latin typeface="Arial" pitchFamily="34" charset="0"/>
                          <a:cs typeface="Arial" pitchFamily="34" charset="0"/>
                        </a:rPr>
                        <a:t> 2 handtekeningen</a:t>
                      </a:r>
                      <a:endParaRPr lang="nl-NL" sz="800" b="0" i="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C3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C3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C4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C4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C4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c>
                  <a:txBody>
                    <a:bodyPr/>
                    <a:lstStyle/>
                    <a:p>
                      <a:pPr algn="ctr"/>
                      <a:endParaRPr lang="nl-NL" sz="1000" b="1" dirty="0">
                        <a:latin typeface="Arial" pitchFamily="34" charset="0"/>
                        <a:cs typeface="Arial" pitchFamily="34" charset="0"/>
                      </a:endParaRPr>
                    </a:p>
                  </a:txBody>
                  <a:tcPr anchor="ctr">
                    <a:solidFill>
                      <a:schemeClr val="bg1">
                        <a:lumMod val="75000"/>
                      </a:schemeClr>
                    </a:solidFill>
                  </a:tcPr>
                </a:tc>
              </a:tr>
              <a:tr h="140416">
                <a:tc>
                  <a:txBody>
                    <a:bodyPr/>
                    <a:lstStyle/>
                    <a:p>
                      <a:pPr algn="ctr"/>
                      <a:r>
                        <a:rPr lang="nl-NL" sz="1000" b="1" dirty="0" smtClean="0">
                          <a:latin typeface="Arial" pitchFamily="34" charset="0"/>
                          <a:cs typeface="Arial" pitchFamily="34" charset="0"/>
                        </a:rPr>
                        <a:t>D1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D1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D1</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D2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D2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D2</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D3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D3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D3</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r>
              <a:tr h="140416">
                <a:tc>
                  <a:txBody>
                    <a:bodyPr/>
                    <a:lstStyle/>
                    <a:p>
                      <a:pPr algn="ctr"/>
                      <a:r>
                        <a:rPr lang="nl-NL" sz="1000" b="1" dirty="0" smtClean="0">
                          <a:latin typeface="Arial" pitchFamily="34" charset="0"/>
                          <a:cs typeface="Arial" pitchFamily="34" charset="0"/>
                        </a:rPr>
                        <a:t>D4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D4</a:t>
                      </a:r>
                      <a:endParaRPr lang="nl-NL" sz="1000" b="1" dirty="0">
                        <a:latin typeface="Arial" pitchFamily="34" charset="0"/>
                        <a:cs typeface="Arial" pitchFamily="34" charset="0"/>
                      </a:endParaRPr>
                    </a:p>
                  </a:txBody>
                  <a:tcPr anchor="ctr">
                    <a:solidFill>
                      <a:srgbClr val="8CE739"/>
                    </a:solidFill>
                  </a:tcPr>
                </a:tc>
                <a:tc>
                  <a:txBody>
                    <a:bodyPr/>
                    <a:lstStyle/>
                    <a:p>
                      <a:pPr algn="ctr"/>
                      <a:endParaRPr lang="nl-NL" sz="1000" b="1" dirty="0">
                        <a:latin typeface="Arial" pitchFamily="34" charset="0"/>
                        <a:cs typeface="Arial" pitchFamily="34" charset="0"/>
                      </a:endParaRPr>
                    </a:p>
                  </a:txBody>
                  <a:tcPr anchor="ctr">
                    <a:solidFill>
                      <a:schemeClr val="bg1">
                        <a:lumMod val="85000"/>
                      </a:schemeClr>
                    </a:solidFill>
                  </a:tcPr>
                </a:tc>
                <a:tc>
                  <a:txBody>
                    <a:bodyPr/>
                    <a:lstStyle/>
                    <a:p>
                      <a:pPr algn="ctr"/>
                      <a:r>
                        <a:rPr lang="nl-NL" sz="1000" b="1" dirty="0" smtClean="0">
                          <a:latin typeface="Arial" pitchFamily="34" charset="0"/>
                          <a:cs typeface="Arial" pitchFamily="34" charset="0"/>
                        </a:rPr>
                        <a:t>D4</a:t>
                      </a:r>
                      <a:endParaRPr lang="nl-NL" sz="1000" b="1" dirty="0">
                        <a:latin typeface="Arial" pitchFamily="34" charset="0"/>
                        <a:cs typeface="Arial" pitchFamily="34" charset="0"/>
                      </a:endParaRPr>
                    </a:p>
                  </a:txBody>
                  <a:tcPr anchor="ctr">
                    <a:solidFill>
                      <a:srgbClr val="FF0000"/>
                    </a:solidFill>
                  </a:tcPr>
                </a:tc>
                <a:tc>
                  <a:txBody>
                    <a:bodyPr/>
                    <a:lstStyle/>
                    <a:p>
                      <a:pPr algn="l"/>
                      <a:r>
                        <a:rPr lang="nl-NL" sz="800" b="0" i="1" u="none" dirty="0" smtClean="0">
                          <a:latin typeface="Arial" pitchFamily="34" charset="0"/>
                          <a:cs typeface="Arial" pitchFamily="34" charset="0"/>
                        </a:rPr>
                        <a:t>Geen afname van</a:t>
                      </a:r>
                      <a:r>
                        <a:rPr lang="nl-NL" sz="800" b="0" i="1" u="none" baseline="0" dirty="0" smtClean="0">
                          <a:latin typeface="Arial" pitchFamily="34" charset="0"/>
                          <a:cs typeface="Arial" pitchFamily="34" charset="0"/>
                        </a:rPr>
                        <a:t> de klus</a:t>
                      </a:r>
                      <a:endParaRPr lang="nl-NL" sz="800" b="0" i="1" u="none" dirty="0">
                        <a:latin typeface="Arial" pitchFamily="34" charset="0"/>
                        <a:cs typeface="Arial" pitchFamily="34" charset="0"/>
                      </a:endParaRPr>
                    </a:p>
                  </a:txBody>
                  <a:tcPr anchor="ctr">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srcRect/>
          <a:stretch>
            <a:fillRect/>
          </a:stretch>
        </p:blipFill>
        <p:spPr bwMode="auto">
          <a:xfrm>
            <a:off x="7104063" y="1119188"/>
            <a:ext cx="1581150" cy="1414462"/>
          </a:xfrm>
          <a:prstGeom prst="rect">
            <a:avLst/>
          </a:prstGeom>
          <a:noFill/>
          <a:ln w="19050" algn="ctr">
            <a:noFill/>
            <a:miter lim="800000"/>
            <a:headEnd/>
            <a:tailEnd/>
          </a:ln>
        </p:spPr>
      </p:pic>
      <p:sp>
        <p:nvSpPr>
          <p:cNvPr id="7" name="Titel 1">
            <a:extLst>
              <a:ext uri="{FF2B5EF4-FFF2-40B4-BE49-F238E27FC236}"/>
            </a:extLst>
          </p:cNvPr>
          <p:cNvSpPr>
            <a:spLocks noGrp="1"/>
          </p:cNvSpPr>
          <p:nvPr>
            <p:ph type="ctrTitle" idx="4294967295"/>
          </p:nvPr>
        </p:nvSpPr>
        <p:spPr>
          <a:xfrm>
            <a:off x="611560" y="2708920"/>
            <a:ext cx="6552728" cy="1228080"/>
          </a:xfrm>
        </p:spPr>
        <p:txBody>
          <a:bodyPr>
            <a:normAutofit/>
          </a:bodyPr>
          <a:lstStyle/>
          <a:p>
            <a:pPr>
              <a:defRPr/>
            </a:pPr>
            <a:r>
              <a:rPr lang="nl-NL" sz="4000" b="1" dirty="0" smtClean="0">
                <a:solidFill>
                  <a:schemeClr val="accent1"/>
                </a:solidFill>
                <a:latin typeface="Arial" pitchFamily="34" charset="0"/>
                <a:cs typeface="Arial" pitchFamily="34" charset="0"/>
              </a:rPr>
              <a:t>MEDEDELINGEN</a:t>
            </a:r>
            <a:endParaRPr lang="nl-NL" sz="36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13315" name="Picture 5"/>
          <p:cNvPicPr>
            <a:picLocks noChangeAspect="1" noChangeArrowheads="1"/>
          </p:cNvPicPr>
          <p:nvPr/>
        </p:nvPicPr>
        <p:blipFill>
          <a:blip r:embed="rId2" cstate="print"/>
          <a:srcRect/>
          <a:stretch>
            <a:fillRect/>
          </a:stretch>
        </p:blipFill>
        <p:spPr bwMode="auto">
          <a:xfrm>
            <a:off x="8255000" y="420688"/>
            <a:ext cx="407988" cy="368300"/>
          </a:xfrm>
          <a:prstGeom prst="rect">
            <a:avLst/>
          </a:prstGeom>
          <a:noFill/>
          <a:ln w="19050" algn="ctr">
            <a:noFill/>
            <a:miter lim="800000"/>
            <a:headEnd/>
            <a:tailEnd/>
          </a:ln>
        </p:spPr>
      </p:pic>
      <p:sp>
        <p:nvSpPr>
          <p:cNvPr id="13316" name="Rectangle 7"/>
          <p:cNvSpPr>
            <a:spLocks noChangeArrowheads="1"/>
          </p:cNvSpPr>
          <p:nvPr/>
        </p:nvSpPr>
        <p:spPr bwMode="gray">
          <a:xfrm>
            <a:off x="404813" y="1412875"/>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7" name="Rechthoek 6">
            <a:extLst>
              <a:ext uri="{FF2B5EF4-FFF2-40B4-BE49-F238E27FC236}"/>
            </a:extLst>
          </p:cNvPr>
          <p:cNvSpPr/>
          <p:nvPr/>
        </p:nvSpPr>
        <p:spPr>
          <a:xfrm>
            <a:off x="251520" y="908720"/>
            <a:ext cx="8059737" cy="2631490"/>
          </a:xfrm>
          <a:prstGeom prst="rect">
            <a:avLst/>
          </a:prstGeom>
        </p:spPr>
        <p:txBody>
          <a:bodyPr wrap="square">
            <a:spAutoFit/>
          </a:bodyPr>
          <a:lstStyle/>
          <a:p>
            <a:pPr algn="just">
              <a:lnSpc>
                <a:spcPct val="150000"/>
              </a:lnSpc>
              <a:buClr>
                <a:srgbClr val="0070C0"/>
              </a:buClr>
              <a:defRPr/>
            </a:pPr>
            <a:endParaRPr lang="nl-NL" altLang="nl-NL" sz="1200" b="1" dirty="0"/>
          </a:p>
          <a:p>
            <a:pPr algn="just">
              <a:lnSpc>
                <a:spcPct val="150000"/>
              </a:lnSpc>
              <a:buClr>
                <a:srgbClr val="0070C0"/>
              </a:buClr>
              <a:tabLst>
                <a:tab pos="180975" algn="l"/>
              </a:tabLst>
              <a:defRPr/>
            </a:pPr>
            <a:endParaRPr lang="nl-NL" altLang="nl-NL" sz="1200" b="1" dirty="0"/>
          </a:p>
          <a:p>
            <a:pPr algn="just">
              <a:lnSpc>
                <a:spcPct val="150000"/>
              </a:lnSpc>
              <a:buClr>
                <a:srgbClr val="0070C0"/>
              </a:buClr>
              <a:tabLst>
                <a:tab pos="180975" algn="l"/>
              </a:tabLst>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200" b="1" dirty="0"/>
          </a:p>
          <a:p>
            <a:pPr marL="171450" indent="-171450" algn="just">
              <a:lnSpc>
                <a:spcPct val="150000"/>
              </a:lnSpc>
              <a:buClr>
                <a:srgbClr val="0070C0"/>
              </a:buClr>
              <a:buFont typeface="Wingdings" pitchFamily="2" charset="2"/>
              <a:buChar char="§"/>
              <a:defRPr/>
            </a:pPr>
            <a:endParaRPr lang="nl-NL" altLang="nl-NL" sz="1000" b="1" dirty="0"/>
          </a:p>
          <a:p>
            <a:pPr marL="171450" indent="-171450" algn="just">
              <a:lnSpc>
                <a:spcPct val="150000"/>
              </a:lnSpc>
              <a:buClr>
                <a:srgbClr val="0070C0"/>
              </a:buClr>
              <a:buFont typeface="Wingdings" pitchFamily="2" charset="2"/>
              <a:buChar char="§"/>
              <a:defRPr/>
            </a:pPr>
            <a:endParaRPr lang="nl-NL" altLang="nl-NL" sz="1000" b="1" dirty="0"/>
          </a:p>
          <a:p>
            <a:pPr>
              <a:lnSpc>
                <a:spcPct val="150000"/>
              </a:lnSpc>
              <a:buClr>
                <a:srgbClr val="0070C0"/>
              </a:buClr>
              <a:defRPr/>
            </a:pPr>
            <a:endParaRPr lang="nl-NL" altLang="nl-NL" sz="1000" b="1" dirty="0"/>
          </a:p>
          <a:p>
            <a:pPr>
              <a:lnSpc>
                <a:spcPct val="150000"/>
              </a:lnSpc>
              <a:buClr>
                <a:srgbClr val="0070C0"/>
              </a:buClr>
              <a:defRPr/>
            </a:pPr>
            <a:r>
              <a:rPr lang="nl-NL" altLang="nl-NL" sz="1000" b="1" dirty="0"/>
              <a:t>	</a:t>
            </a:r>
          </a:p>
          <a:p>
            <a:pPr>
              <a:lnSpc>
                <a:spcPct val="150000"/>
              </a:lnSpc>
              <a:defRPr/>
            </a:pPr>
            <a:endParaRPr lang="nl-NL" sz="1000" b="1" dirty="0"/>
          </a:p>
        </p:txBody>
      </p:sp>
      <p:sp>
        <p:nvSpPr>
          <p:cNvPr id="13318" name="Tijdelijke aanduiding voor voettekst 4"/>
          <p:cNvSpPr txBox="1">
            <a:spLocks/>
          </p:cNvSpPr>
          <p:nvPr/>
        </p:nvSpPr>
        <p:spPr bwMode="auto">
          <a:xfrm>
            <a:off x="598488" y="469900"/>
            <a:ext cx="6205760" cy="438820"/>
          </a:xfrm>
          <a:prstGeom prst="rect">
            <a:avLst/>
          </a:prstGeom>
          <a:noFill/>
          <a:ln w="9525">
            <a:noFill/>
            <a:miter lim="800000"/>
            <a:headEnd/>
            <a:tailEnd/>
          </a:ln>
        </p:spPr>
        <p:txBody>
          <a:bodyPr/>
          <a:lstStyle/>
          <a:p>
            <a:pPr eaLnBrk="1" hangingPunct="1"/>
            <a:r>
              <a:rPr lang="en-GB" altLang="nl-NL" sz="1600" b="1" dirty="0" err="1" smtClean="0">
                <a:solidFill>
                  <a:schemeClr val="bg1"/>
                </a:solidFill>
                <a:latin typeface="Arial" pitchFamily="34" charset="0"/>
                <a:cs typeface="Arial" pitchFamily="34" charset="0"/>
              </a:rPr>
              <a:t>Invoeren</a:t>
            </a:r>
            <a:r>
              <a:rPr lang="en-GB" altLang="nl-NL" sz="1600" b="1" dirty="0" smtClean="0">
                <a:solidFill>
                  <a:schemeClr val="bg1"/>
                </a:solidFill>
                <a:latin typeface="Arial" pitchFamily="34" charset="0"/>
                <a:cs typeface="Arial" pitchFamily="34" charset="0"/>
              </a:rPr>
              <a:t> van de “4 </a:t>
            </a:r>
            <a:r>
              <a:rPr lang="en-GB" altLang="nl-NL" sz="1600" b="1" dirty="0" err="1" smtClean="0">
                <a:solidFill>
                  <a:schemeClr val="bg1"/>
                </a:solidFill>
                <a:latin typeface="Arial" pitchFamily="34" charset="0"/>
                <a:cs typeface="Arial" pitchFamily="34" charset="0"/>
              </a:rPr>
              <a:t>gouden</a:t>
            </a:r>
            <a:r>
              <a:rPr lang="en-GB" altLang="nl-NL" sz="1600" b="1" dirty="0" smtClean="0">
                <a:solidFill>
                  <a:schemeClr val="bg1"/>
                </a:solidFill>
                <a:latin typeface="Arial" pitchFamily="34" charset="0"/>
                <a:cs typeface="Arial" pitchFamily="34" charset="0"/>
              </a:rPr>
              <a:t> </a:t>
            </a:r>
            <a:r>
              <a:rPr lang="en-GB" altLang="nl-NL" sz="1600" b="1" dirty="0" err="1" smtClean="0">
                <a:solidFill>
                  <a:schemeClr val="bg1"/>
                </a:solidFill>
                <a:latin typeface="Arial" pitchFamily="34" charset="0"/>
                <a:cs typeface="Arial" pitchFamily="34" charset="0"/>
              </a:rPr>
              <a:t>regels</a:t>
            </a:r>
            <a:r>
              <a:rPr lang="en-GB" altLang="nl-NL" sz="1600" b="1" dirty="0" smtClean="0">
                <a:solidFill>
                  <a:schemeClr val="bg1"/>
                </a:solidFill>
                <a:latin typeface="Arial" pitchFamily="34" charset="0"/>
                <a:cs typeface="Arial" pitchFamily="34" charset="0"/>
              </a:rPr>
              <a:t>” van Hans van den Berg</a:t>
            </a:r>
            <a:endParaRPr lang="en-GB" altLang="nl-NL" sz="1600" b="1" dirty="0">
              <a:solidFill>
                <a:schemeClr val="bg1"/>
              </a:solidFill>
              <a:latin typeface="Arial" pitchFamily="34" charset="0"/>
              <a:cs typeface="Arial" pitchFamily="34" charset="0"/>
            </a:endParaRPr>
          </a:p>
        </p:txBody>
      </p:sp>
      <p:sp>
        <p:nvSpPr>
          <p:cNvPr id="9" name="Tekstvak 8"/>
          <p:cNvSpPr txBox="1"/>
          <p:nvPr/>
        </p:nvSpPr>
        <p:spPr>
          <a:xfrm>
            <a:off x="467544" y="1412776"/>
            <a:ext cx="8352928" cy="4539704"/>
          </a:xfrm>
          <a:prstGeom prst="rect">
            <a:avLst/>
          </a:prstGeom>
          <a:noFill/>
        </p:spPr>
        <p:txBody>
          <a:bodyPr wrap="square" rtlCol="0">
            <a:spAutoFit/>
          </a:bodyPr>
          <a:lstStyle/>
          <a:p>
            <a:pPr>
              <a:lnSpc>
                <a:spcPct val="150000"/>
              </a:lnSpc>
              <a:buClr>
                <a:schemeClr val="tx2"/>
              </a:buClr>
              <a:tabLst>
                <a:tab pos="173038" algn="l"/>
              </a:tabLst>
            </a:pPr>
            <a:r>
              <a:rPr lang="nl-NL" sz="1400" b="1" dirty="0" smtClean="0">
                <a:latin typeface="Arial" pitchFamily="34" charset="0"/>
                <a:cs typeface="Arial" pitchFamily="34" charset="0"/>
              </a:rPr>
              <a:t>Vervolgstappen:</a:t>
            </a:r>
          </a:p>
          <a:p>
            <a:pPr>
              <a:lnSpc>
                <a:spcPct val="150000"/>
              </a:lnSpc>
              <a:buClr>
                <a:schemeClr val="tx2"/>
              </a:buClr>
              <a:tabLst>
                <a:tab pos="173038" algn="l"/>
              </a:tabLst>
            </a:pPr>
            <a:endParaRPr lang="nl-NL" sz="1400" b="1" dirty="0" smtClean="0">
              <a:latin typeface="Arial" pitchFamily="34" charset="0"/>
              <a:cs typeface="Arial" pitchFamily="34" charset="0"/>
            </a:endParaRPr>
          </a:p>
          <a:p>
            <a:pPr>
              <a:lnSpc>
                <a:spcPct val="150000"/>
              </a:lnSpc>
              <a:buClr>
                <a:schemeClr val="tx2"/>
              </a:buClr>
              <a:buFont typeface="Wingdings" pitchFamily="2" charset="2"/>
              <a:buChar char="§"/>
              <a:tabLst>
                <a:tab pos="173038" algn="l"/>
              </a:tabLst>
            </a:pPr>
            <a:r>
              <a:rPr lang="nl-NL" sz="1400" b="1" dirty="0" smtClean="0">
                <a:latin typeface="Arial" pitchFamily="34" charset="0"/>
                <a:cs typeface="Arial" pitchFamily="34" charset="0"/>
              </a:rPr>
              <a:t>	Het gedurende 3 maanden volgen van het proces conform de beschreven werkwijze.</a:t>
            </a:r>
          </a:p>
          <a:p>
            <a:pPr>
              <a:lnSpc>
                <a:spcPct val="150000"/>
              </a:lnSpc>
              <a:buClr>
                <a:schemeClr val="tx2"/>
              </a:buClr>
              <a:buFont typeface="Wingdings" pitchFamily="2" charset="2"/>
              <a:buChar char="§"/>
              <a:tabLst>
                <a:tab pos="173038" algn="l"/>
              </a:tabLst>
            </a:pPr>
            <a:endParaRPr lang="nl-NL" sz="1400" b="1" dirty="0" smtClean="0">
              <a:latin typeface="Arial" pitchFamily="34" charset="0"/>
              <a:cs typeface="Arial" pitchFamily="34" charset="0"/>
            </a:endParaRPr>
          </a:p>
          <a:p>
            <a:pPr>
              <a:lnSpc>
                <a:spcPct val="150000"/>
              </a:lnSpc>
              <a:buClr>
                <a:schemeClr val="tx2"/>
              </a:buClr>
              <a:buFont typeface="Wingdings" pitchFamily="2" charset="2"/>
              <a:buChar char="§"/>
              <a:tabLst>
                <a:tab pos="173038" algn="l"/>
              </a:tabLst>
            </a:pPr>
            <a:r>
              <a:rPr lang="nl-NL" sz="1400" b="1" dirty="0" smtClean="0">
                <a:latin typeface="Arial" pitchFamily="34" charset="0"/>
                <a:cs typeface="Arial" pitchFamily="34" charset="0"/>
              </a:rPr>
              <a:t>	Het trainen van de resterende hiërarchisch toezichthouders.</a:t>
            </a:r>
          </a:p>
          <a:p>
            <a:pPr>
              <a:lnSpc>
                <a:spcPct val="150000"/>
              </a:lnSpc>
              <a:buClr>
                <a:schemeClr val="tx2"/>
              </a:buClr>
              <a:buFont typeface="Wingdings" pitchFamily="2" charset="2"/>
              <a:buChar char="§"/>
              <a:tabLst>
                <a:tab pos="173038" algn="l"/>
              </a:tabLst>
            </a:pPr>
            <a:endParaRPr lang="nl-NL" sz="1400" b="1" dirty="0" smtClean="0">
              <a:latin typeface="Arial" pitchFamily="34" charset="0"/>
              <a:cs typeface="Arial" pitchFamily="34" charset="0"/>
            </a:endParaRPr>
          </a:p>
          <a:p>
            <a:pPr>
              <a:lnSpc>
                <a:spcPct val="150000"/>
              </a:lnSpc>
              <a:buClr>
                <a:schemeClr val="tx2"/>
              </a:buClr>
              <a:buFont typeface="Wingdings" pitchFamily="2" charset="2"/>
              <a:buChar char="§"/>
              <a:tabLst>
                <a:tab pos="173038" algn="l"/>
              </a:tabLst>
            </a:pPr>
            <a:r>
              <a:rPr lang="nl-NL" sz="1400" b="1" dirty="0" smtClean="0">
                <a:latin typeface="Arial" pitchFamily="34" charset="0"/>
                <a:cs typeface="Arial" pitchFamily="34" charset="0"/>
              </a:rPr>
              <a:t>	Het trainen van de medewerkers die verantwoordelijk zijn voor het afschakelen / veiligstellen.</a:t>
            </a:r>
          </a:p>
          <a:p>
            <a:pPr>
              <a:lnSpc>
                <a:spcPct val="150000"/>
              </a:lnSpc>
              <a:buClr>
                <a:schemeClr val="tx2"/>
              </a:buClr>
              <a:buFont typeface="Wingdings" pitchFamily="2" charset="2"/>
              <a:buChar char="§"/>
              <a:tabLst>
                <a:tab pos="173038" algn="l"/>
              </a:tabLst>
            </a:pPr>
            <a:endParaRPr lang="nl-NL" sz="1400" b="1" dirty="0" smtClean="0">
              <a:latin typeface="Arial" pitchFamily="34" charset="0"/>
              <a:cs typeface="Arial" pitchFamily="34" charset="0"/>
            </a:endParaRPr>
          </a:p>
          <a:p>
            <a:pPr>
              <a:lnSpc>
                <a:spcPct val="150000"/>
              </a:lnSpc>
              <a:buClr>
                <a:schemeClr val="tx2"/>
              </a:buClr>
              <a:buFont typeface="Wingdings" pitchFamily="2" charset="2"/>
              <a:buChar char="§"/>
              <a:tabLst>
                <a:tab pos="173038" algn="l"/>
              </a:tabLst>
            </a:pPr>
            <a:r>
              <a:rPr lang="nl-NL" sz="1400" b="1" dirty="0" smtClean="0">
                <a:latin typeface="Arial" pitchFamily="34" charset="0"/>
                <a:cs typeface="Arial" pitchFamily="34" charset="0"/>
              </a:rPr>
              <a:t>	Het leveren van een “blauwdruk” voor de site voor de invoering van de “4 gouden regels”.</a:t>
            </a:r>
          </a:p>
          <a:p>
            <a:pPr>
              <a:lnSpc>
                <a:spcPct val="200000"/>
              </a:lnSpc>
              <a:buClr>
                <a:schemeClr val="tx2"/>
              </a:buClr>
              <a:tabLst>
                <a:tab pos="173038" algn="l"/>
              </a:tabLst>
            </a:pPr>
            <a:endParaRPr lang="nl-NL" sz="1000" b="1" dirty="0" smtClean="0">
              <a:latin typeface="Arial" pitchFamily="34" charset="0"/>
              <a:cs typeface="Arial" pitchFamily="34" charset="0"/>
            </a:endParaRPr>
          </a:p>
          <a:p>
            <a:pPr>
              <a:lnSpc>
                <a:spcPct val="200000"/>
              </a:lnSpc>
              <a:buClr>
                <a:schemeClr val="tx2"/>
              </a:buClr>
              <a:tabLst>
                <a:tab pos="173038" algn="l"/>
              </a:tabLst>
            </a:pPr>
            <a:endParaRPr lang="nl-NL" sz="1000" b="1" dirty="0" smtClean="0">
              <a:latin typeface="Arial" pitchFamily="34" charset="0"/>
              <a:cs typeface="Arial" pitchFamily="34" charset="0"/>
            </a:endParaRPr>
          </a:p>
          <a:p>
            <a:pPr>
              <a:lnSpc>
                <a:spcPct val="200000"/>
              </a:lnSpc>
              <a:buClr>
                <a:schemeClr val="tx2"/>
              </a:buClr>
              <a:tabLst>
                <a:tab pos="173038" algn="l"/>
              </a:tabLst>
            </a:pPr>
            <a:endParaRPr lang="nl-NL" sz="1000" b="1" dirty="0" smtClean="0">
              <a:latin typeface="Arial" pitchFamily="34" charset="0"/>
              <a:cs typeface="Arial" pitchFamily="34" charset="0"/>
            </a:endParaRPr>
          </a:p>
          <a:p>
            <a:pPr>
              <a:lnSpc>
                <a:spcPct val="200000"/>
              </a:lnSpc>
              <a:buClr>
                <a:schemeClr val="tx2"/>
              </a:buClr>
              <a:tabLst>
                <a:tab pos="173038" algn="l"/>
              </a:tabLst>
            </a:pPr>
            <a:endParaRPr lang="nl-NL" sz="1000" b="1" dirty="0" smtClean="0">
              <a:latin typeface="Arial" pitchFamily="34" charset="0"/>
              <a:cs typeface="Arial" pitchFamily="34" charset="0"/>
            </a:endParaRPr>
          </a:p>
          <a:p>
            <a:pPr>
              <a:lnSpc>
                <a:spcPct val="200000"/>
              </a:lnSpc>
              <a:buClr>
                <a:schemeClr val="tx2"/>
              </a:buClr>
              <a:tabLst>
                <a:tab pos="173038" algn="l"/>
              </a:tabLst>
            </a:pPr>
            <a:endParaRPr lang="nl-NL" sz="1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srcRect/>
          <a:stretch>
            <a:fillRect/>
          </a:stretch>
        </p:blipFill>
        <p:spPr bwMode="auto">
          <a:xfrm>
            <a:off x="6445250" y="633413"/>
            <a:ext cx="2239963" cy="2003425"/>
          </a:xfrm>
          <a:prstGeom prst="rect">
            <a:avLst/>
          </a:prstGeom>
          <a:noFill/>
          <a:ln w="19050" algn="ctr">
            <a:noFill/>
            <a:miter lim="800000"/>
            <a:headEnd/>
            <a:tailEnd/>
          </a:ln>
        </p:spPr>
      </p:pic>
      <p:sp>
        <p:nvSpPr>
          <p:cNvPr id="7" name="Titel 1">
            <a:extLst>
              <a:ext uri="{FF2B5EF4-FFF2-40B4-BE49-F238E27FC236}"/>
            </a:extLst>
          </p:cNvPr>
          <p:cNvSpPr>
            <a:spLocks noGrp="1"/>
          </p:cNvSpPr>
          <p:nvPr>
            <p:ph type="ctrTitle" idx="4294967295"/>
          </p:nvPr>
        </p:nvSpPr>
        <p:spPr>
          <a:xfrm>
            <a:off x="323528" y="2636912"/>
            <a:ext cx="8332788" cy="2016225"/>
          </a:xfrm>
        </p:spPr>
        <p:txBody>
          <a:bodyPr>
            <a:normAutofit/>
          </a:bodyPr>
          <a:lstStyle/>
          <a:p>
            <a:pPr>
              <a:defRPr/>
            </a:pPr>
            <a:r>
              <a:rPr lang="nl-NL" sz="3200" b="1" dirty="0" smtClean="0">
                <a:solidFill>
                  <a:schemeClr val="accent1"/>
                </a:solidFill>
                <a:latin typeface="Arial" pitchFamily="34" charset="0"/>
                <a:cs typeface="Arial" pitchFamily="34" charset="0"/>
              </a:rPr>
              <a:t>AANPAK ONGEVALSOORZAKEN</a:t>
            </a:r>
            <a:endParaRPr lang="nl-NL" sz="36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11267" name="Picture 5"/>
          <p:cNvPicPr>
            <a:picLocks noChangeAspect="1" noChangeArrowheads="1"/>
          </p:cNvPicPr>
          <p:nvPr/>
        </p:nvPicPr>
        <p:blipFill>
          <a:blip r:embed="rId2" cstate="print"/>
          <a:srcRect/>
          <a:stretch>
            <a:fillRect/>
          </a:stretch>
        </p:blipFill>
        <p:spPr bwMode="auto">
          <a:xfrm>
            <a:off x="8255000" y="420688"/>
            <a:ext cx="407988" cy="368300"/>
          </a:xfrm>
          <a:prstGeom prst="rect">
            <a:avLst/>
          </a:prstGeom>
          <a:noFill/>
          <a:ln w="19050" algn="ctr">
            <a:noFill/>
            <a:miter lim="800000"/>
            <a:headEnd/>
            <a:tailEnd/>
          </a:ln>
        </p:spPr>
      </p:pic>
      <p:sp>
        <p:nvSpPr>
          <p:cNvPr id="11268" name="Tijdelijke aanduiding voor voettekst 4"/>
          <p:cNvSpPr txBox="1">
            <a:spLocks/>
          </p:cNvSpPr>
          <p:nvPr/>
        </p:nvSpPr>
        <p:spPr bwMode="auto">
          <a:xfrm>
            <a:off x="598488" y="469900"/>
            <a:ext cx="5094287" cy="215900"/>
          </a:xfrm>
          <a:prstGeom prst="rect">
            <a:avLst/>
          </a:prstGeom>
          <a:noFill/>
          <a:ln w="9525">
            <a:noFill/>
            <a:miter lim="800000"/>
            <a:headEnd/>
            <a:tailEnd/>
          </a:ln>
        </p:spPr>
        <p:txBody>
          <a:bodyPr/>
          <a:lstStyle/>
          <a:p>
            <a:pPr eaLnBrk="1" hangingPunct="1"/>
            <a:r>
              <a:rPr lang="en-GB" altLang="nl-NL" sz="1600" b="1" dirty="0" err="1" smtClean="0">
                <a:solidFill>
                  <a:schemeClr val="bg1"/>
                </a:solidFill>
                <a:latin typeface="Arial" pitchFamily="34" charset="0"/>
                <a:cs typeface="Arial" pitchFamily="34" charset="0"/>
              </a:rPr>
              <a:t>Gezamenlijke</a:t>
            </a:r>
            <a:r>
              <a:rPr lang="en-GB" altLang="nl-NL" sz="1600" b="1" dirty="0" smtClean="0">
                <a:solidFill>
                  <a:schemeClr val="bg1"/>
                </a:solidFill>
                <a:latin typeface="Arial" pitchFamily="34" charset="0"/>
                <a:cs typeface="Arial" pitchFamily="34" charset="0"/>
              </a:rPr>
              <a:t> </a:t>
            </a:r>
            <a:r>
              <a:rPr lang="en-GB" altLang="nl-NL" sz="1600" b="1" dirty="0" err="1">
                <a:solidFill>
                  <a:schemeClr val="bg1"/>
                </a:solidFill>
                <a:latin typeface="Arial" pitchFamily="34" charset="0"/>
                <a:cs typeface="Arial" pitchFamily="34" charset="0"/>
              </a:rPr>
              <a:t>aanpak</a:t>
            </a:r>
            <a:r>
              <a:rPr lang="en-GB" altLang="nl-NL" sz="1600" b="1" dirty="0">
                <a:solidFill>
                  <a:schemeClr val="bg1"/>
                </a:solidFill>
                <a:latin typeface="Arial" pitchFamily="34" charset="0"/>
                <a:cs typeface="Arial" pitchFamily="34" charset="0"/>
              </a:rPr>
              <a:t> </a:t>
            </a:r>
            <a:r>
              <a:rPr lang="en-GB" altLang="nl-NL" sz="1600" b="1" dirty="0" err="1" smtClean="0">
                <a:solidFill>
                  <a:schemeClr val="bg1"/>
                </a:solidFill>
                <a:latin typeface="Arial" pitchFamily="34" charset="0"/>
                <a:cs typeface="Arial" pitchFamily="34" charset="0"/>
              </a:rPr>
              <a:t>ongevalsoorzaken</a:t>
            </a:r>
            <a:endParaRPr lang="en-GB" altLang="nl-NL" sz="1600" b="1" dirty="0">
              <a:solidFill>
                <a:schemeClr val="bg1"/>
              </a:solidFill>
              <a:latin typeface="Arial" pitchFamily="34" charset="0"/>
              <a:cs typeface="Arial" pitchFamily="34" charset="0"/>
            </a:endParaRPr>
          </a:p>
        </p:txBody>
      </p:sp>
      <p:sp>
        <p:nvSpPr>
          <p:cNvPr id="11269" name="Rectangle 7"/>
          <p:cNvSpPr>
            <a:spLocks noChangeArrowheads="1"/>
          </p:cNvSpPr>
          <p:nvPr/>
        </p:nvSpPr>
        <p:spPr bwMode="gray">
          <a:xfrm>
            <a:off x="404813" y="1412875"/>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11270" name="Rectangle 7"/>
          <p:cNvSpPr>
            <a:spLocks noChangeArrowheads="1"/>
          </p:cNvSpPr>
          <p:nvPr/>
        </p:nvSpPr>
        <p:spPr bwMode="gray">
          <a:xfrm>
            <a:off x="395536" y="1196752"/>
            <a:ext cx="7996237" cy="1728093"/>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9" name="Rechthoek 8">
            <a:extLst>
              <a:ext uri="{FF2B5EF4-FFF2-40B4-BE49-F238E27FC236}"/>
            </a:extLst>
          </p:cNvPr>
          <p:cNvSpPr/>
          <p:nvPr/>
        </p:nvSpPr>
        <p:spPr>
          <a:xfrm>
            <a:off x="323528" y="1340768"/>
            <a:ext cx="8459787" cy="1154162"/>
          </a:xfrm>
          <a:prstGeom prst="rect">
            <a:avLst/>
          </a:prstGeom>
        </p:spPr>
        <p:txBody>
          <a:bodyPr>
            <a:spAutoFit/>
          </a:bodyPr>
          <a:lstStyle/>
          <a:p>
            <a:pPr algn="just">
              <a:lnSpc>
                <a:spcPct val="150000"/>
              </a:lnSpc>
              <a:buClr>
                <a:srgbClr val="0070C0"/>
              </a:buClr>
              <a:defRPr/>
            </a:pPr>
            <a:r>
              <a:rPr lang="nl-NL" altLang="nl-NL" sz="1400" b="1" dirty="0" smtClean="0">
                <a:latin typeface="Arial" pitchFamily="34" charset="0"/>
                <a:cs typeface="Arial" pitchFamily="34" charset="0"/>
              </a:rPr>
              <a:t>De door </a:t>
            </a:r>
            <a:r>
              <a:rPr lang="nl-NL" altLang="nl-NL" sz="1400" b="1" dirty="0" err="1" smtClean="0">
                <a:latin typeface="Arial" pitchFamily="34" charset="0"/>
                <a:cs typeface="Arial" pitchFamily="34" charset="0"/>
              </a:rPr>
              <a:t>Tata</a:t>
            </a:r>
            <a:r>
              <a:rPr lang="nl-NL" altLang="nl-NL" sz="1400" b="1" dirty="0" smtClean="0">
                <a:latin typeface="Arial" pitchFamily="34" charset="0"/>
                <a:cs typeface="Arial" pitchFamily="34" charset="0"/>
              </a:rPr>
              <a:t> / VPIJ ontwikkelde rapportering geeft </a:t>
            </a:r>
            <a:r>
              <a:rPr lang="nl-NL" altLang="nl-NL" sz="1400" b="1" dirty="0">
                <a:latin typeface="Arial" pitchFamily="34" charset="0"/>
                <a:cs typeface="Arial" pitchFamily="34" charset="0"/>
              </a:rPr>
              <a:t>veel </a:t>
            </a:r>
            <a:r>
              <a:rPr lang="nl-NL" altLang="nl-NL" sz="1400" b="1" dirty="0" smtClean="0">
                <a:latin typeface="Arial" pitchFamily="34" charset="0"/>
                <a:cs typeface="Arial" pitchFamily="34" charset="0"/>
              </a:rPr>
              <a:t>stuurinformatie, </a:t>
            </a:r>
            <a:r>
              <a:rPr lang="nl-NL" altLang="nl-NL" sz="1400" b="1" dirty="0">
                <a:latin typeface="Arial" pitchFamily="34" charset="0"/>
                <a:cs typeface="Arial" pitchFamily="34" charset="0"/>
              </a:rPr>
              <a:t>waardoor gerichte maatregelen genomen kunnen worden.</a:t>
            </a:r>
          </a:p>
          <a:p>
            <a:pPr algn="just">
              <a:lnSpc>
                <a:spcPct val="150000"/>
              </a:lnSpc>
              <a:buClr>
                <a:srgbClr val="0070C0"/>
              </a:buClr>
              <a:defRPr/>
            </a:pPr>
            <a:endParaRPr lang="nl-NL" altLang="nl-NL" sz="800" b="1" dirty="0">
              <a:latin typeface="Arial" pitchFamily="34" charset="0"/>
              <a:cs typeface="Arial" pitchFamily="34" charset="0"/>
            </a:endParaRPr>
          </a:p>
          <a:p>
            <a:pPr>
              <a:lnSpc>
                <a:spcPct val="150000"/>
              </a:lnSpc>
              <a:defRPr/>
            </a:pPr>
            <a:endParaRPr lang="nl-NL" sz="1000" b="1" dirty="0"/>
          </a:p>
        </p:txBody>
      </p:sp>
      <p:pic>
        <p:nvPicPr>
          <p:cNvPr id="12" name="Picture 2"/>
          <p:cNvPicPr>
            <a:picLocks noChangeAspect="1" noChangeArrowheads="1"/>
          </p:cNvPicPr>
          <p:nvPr/>
        </p:nvPicPr>
        <p:blipFill>
          <a:blip r:embed="rId3" cstate="print"/>
          <a:srcRect/>
          <a:stretch>
            <a:fillRect/>
          </a:stretch>
        </p:blipFill>
        <p:spPr bwMode="auto">
          <a:xfrm>
            <a:off x="827584" y="2348880"/>
            <a:ext cx="7910372" cy="3744416"/>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11267" name="Picture 5"/>
          <p:cNvPicPr>
            <a:picLocks noChangeAspect="1" noChangeArrowheads="1"/>
          </p:cNvPicPr>
          <p:nvPr/>
        </p:nvPicPr>
        <p:blipFill>
          <a:blip r:embed="rId2" cstate="print"/>
          <a:srcRect/>
          <a:stretch>
            <a:fillRect/>
          </a:stretch>
        </p:blipFill>
        <p:spPr bwMode="auto">
          <a:xfrm>
            <a:off x="8255000" y="420688"/>
            <a:ext cx="407988" cy="368300"/>
          </a:xfrm>
          <a:prstGeom prst="rect">
            <a:avLst/>
          </a:prstGeom>
          <a:noFill/>
          <a:ln w="19050" algn="ctr">
            <a:noFill/>
            <a:miter lim="800000"/>
            <a:headEnd/>
            <a:tailEnd/>
          </a:ln>
        </p:spPr>
      </p:pic>
      <p:sp>
        <p:nvSpPr>
          <p:cNvPr id="11268" name="Tijdelijke aanduiding voor voettekst 4"/>
          <p:cNvSpPr txBox="1">
            <a:spLocks/>
          </p:cNvSpPr>
          <p:nvPr/>
        </p:nvSpPr>
        <p:spPr bwMode="auto">
          <a:xfrm>
            <a:off x="598488" y="469900"/>
            <a:ext cx="5094287" cy="215900"/>
          </a:xfrm>
          <a:prstGeom prst="rect">
            <a:avLst/>
          </a:prstGeom>
          <a:noFill/>
          <a:ln w="9525">
            <a:noFill/>
            <a:miter lim="800000"/>
            <a:headEnd/>
            <a:tailEnd/>
          </a:ln>
        </p:spPr>
        <p:txBody>
          <a:bodyPr/>
          <a:lstStyle/>
          <a:p>
            <a:pPr eaLnBrk="1" hangingPunct="1"/>
            <a:r>
              <a:rPr lang="en-GB" altLang="nl-NL" sz="1600" b="1" dirty="0" err="1" smtClean="0">
                <a:solidFill>
                  <a:schemeClr val="bg1"/>
                </a:solidFill>
                <a:latin typeface="Arial" pitchFamily="34" charset="0"/>
                <a:cs typeface="Arial" pitchFamily="34" charset="0"/>
              </a:rPr>
              <a:t>Gezamenlijke</a:t>
            </a:r>
            <a:r>
              <a:rPr lang="en-GB" altLang="nl-NL" sz="1600" b="1" dirty="0" smtClean="0">
                <a:solidFill>
                  <a:schemeClr val="bg1"/>
                </a:solidFill>
                <a:latin typeface="Arial" pitchFamily="34" charset="0"/>
                <a:cs typeface="Arial" pitchFamily="34" charset="0"/>
              </a:rPr>
              <a:t> </a:t>
            </a:r>
            <a:r>
              <a:rPr lang="en-GB" altLang="nl-NL" sz="1600" b="1" dirty="0" err="1">
                <a:solidFill>
                  <a:schemeClr val="bg1"/>
                </a:solidFill>
                <a:latin typeface="Arial" pitchFamily="34" charset="0"/>
                <a:cs typeface="Arial" pitchFamily="34" charset="0"/>
              </a:rPr>
              <a:t>aanpak</a:t>
            </a:r>
            <a:r>
              <a:rPr lang="en-GB" altLang="nl-NL" sz="1600" b="1" dirty="0">
                <a:solidFill>
                  <a:schemeClr val="bg1"/>
                </a:solidFill>
                <a:latin typeface="Arial" pitchFamily="34" charset="0"/>
                <a:cs typeface="Arial" pitchFamily="34" charset="0"/>
              </a:rPr>
              <a:t> </a:t>
            </a:r>
            <a:r>
              <a:rPr lang="en-GB" altLang="nl-NL" sz="1600" b="1" dirty="0" err="1" smtClean="0">
                <a:solidFill>
                  <a:schemeClr val="bg1"/>
                </a:solidFill>
                <a:latin typeface="Arial" pitchFamily="34" charset="0"/>
                <a:cs typeface="Arial" pitchFamily="34" charset="0"/>
              </a:rPr>
              <a:t>ongevalsoorzaken</a:t>
            </a:r>
            <a:endParaRPr lang="en-GB" altLang="nl-NL" sz="1600" b="1" dirty="0">
              <a:solidFill>
                <a:schemeClr val="bg1"/>
              </a:solidFill>
              <a:latin typeface="Arial" pitchFamily="34" charset="0"/>
              <a:cs typeface="Arial" pitchFamily="34" charset="0"/>
            </a:endParaRPr>
          </a:p>
        </p:txBody>
      </p:sp>
      <p:sp>
        <p:nvSpPr>
          <p:cNvPr id="11269" name="Rectangle 7"/>
          <p:cNvSpPr>
            <a:spLocks noChangeArrowheads="1"/>
          </p:cNvSpPr>
          <p:nvPr/>
        </p:nvSpPr>
        <p:spPr bwMode="gray">
          <a:xfrm>
            <a:off x="404813" y="1412875"/>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11270" name="Rectangle 7"/>
          <p:cNvSpPr>
            <a:spLocks noChangeArrowheads="1"/>
          </p:cNvSpPr>
          <p:nvPr/>
        </p:nvSpPr>
        <p:spPr bwMode="gray">
          <a:xfrm>
            <a:off x="395536" y="1196752"/>
            <a:ext cx="7996237" cy="1728093"/>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9" name="Rechthoek 8">
            <a:extLst>
              <a:ext uri="{FF2B5EF4-FFF2-40B4-BE49-F238E27FC236}"/>
            </a:extLst>
          </p:cNvPr>
          <p:cNvSpPr/>
          <p:nvPr/>
        </p:nvSpPr>
        <p:spPr>
          <a:xfrm>
            <a:off x="395536" y="1052736"/>
            <a:ext cx="8459787" cy="3739485"/>
          </a:xfrm>
          <a:prstGeom prst="rect">
            <a:avLst/>
          </a:prstGeom>
        </p:spPr>
        <p:txBody>
          <a:bodyPr>
            <a:spAutoFit/>
          </a:bodyPr>
          <a:lstStyle/>
          <a:p>
            <a:pPr algn="just">
              <a:lnSpc>
                <a:spcPct val="150000"/>
              </a:lnSpc>
              <a:buClr>
                <a:srgbClr val="0070C0"/>
              </a:buClr>
              <a:defRPr/>
            </a:pPr>
            <a:endParaRPr lang="nl-NL" altLang="nl-NL" sz="800" b="1" dirty="0">
              <a:latin typeface="Arial" pitchFamily="34" charset="0"/>
              <a:cs typeface="Arial" pitchFamily="34" charset="0"/>
            </a:endParaRPr>
          </a:p>
          <a:p>
            <a:pPr marL="171450" indent="-171450" algn="just">
              <a:lnSpc>
                <a:spcPct val="150000"/>
              </a:lnSpc>
              <a:buClr>
                <a:srgbClr val="0070C0"/>
              </a:buClr>
              <a:buFont typeface="Wingdings" pitchFamily="2" charset="2"/>
              <a:buChar char="§"/>
              <a:defRPr/>
            </a:pPr>
            <a:r>
              <a:rPr lang="nl-NL" altLang="nl-NL" sz="1400" b="1" dirty="0" smtClean="0">
                <a:latin typeface="Arial" pitchFamily="34" charset="0"/>
                <a:cs typeface="Arial" pitchFamily="34" charset="0"/>
              </a:rPr>
              <a:t>Op basis van deze rapportering zijn 2 </a:t>
            </a:r>
            <a:r>
              <a:rPr lang="nl-NL" altLang="nl-NL" sz="1400" b="1" dirty="0" err="1" smtClean="0">
                <a:latin typeface="Arial" pitchFamily="34" charset="0"/>
                <a:cs typeface="Arial" pitchFamily="34" charset="0"/>
              </a:rPr>
              <a:t>pilots</a:t>
            </a:r>
            <a:r>
              <a:rPr lang="nl-NL" altLang="nl-NL" sz="1400" b="1" dirty="0" smtClean="0">
                <a:latin typeface="Arial" pitchFamily="34" charset="0"/>
                <a:cs typeface="Arial" pitchFamily="34" charset="0"/>
              </a:rPr>
              <a:t> uitgevoerd bij EVB (stoten, snijden, vallen) en TSP (contact met gas / vloeistof).</a:t>
            </a:r>
          </a:p>
          <a:p>
            <a:pPr marL="171450" indent="-171450" algn="just">
              <a:lnSpc>
                <a:spcPct val="150000"/>
              </a:lnSpc>
              <a:buClr>
                <a:srgbClr val="0070C0"/>
              </a:buClr>
              <a:buFont typeface="Wingdings" pitchFamily="2" charset="2"/>
              <a:buChar char="§"/>
              <a:defRPr/>
            </a:pPr>
            <a:endParaRPr lang="nl-NL" altLang="nl-NL" sz="1400" b="1" dirty="0" smtClean="0">
              <a:latin typeface="Arial" pitchFamily="34" charset="0"/>
              <a:cs typeface="Arial" pitchFamily="34" charset="0"/>
            </a:endParaRPr>
          </a:p>
          <a:p>
            <a:pPr marL="171450" indent="-171450" algn="just">
              <a:lnSpc>
                <a:spcPct val="150000"/>
              </a:lnSpc>
              <a:buClr>
                <a:srgbClr val="0070C0"/>
              </a:buClr>
              <a:buFont typeface="Wingdings" pitchFamily="2" charset="2"/>
              <a:buChar char="§"/>
              <a:defRPr/>
            </a:pPr>
            <a:r>
              <a:rPr lang="nl-NL" altLang="nl-NL" sz="1400" b="1" dirty="0" smtClean="0">
                <a:latin typeface="Arial" pitchFamily="34" charset="0"/>
                <a:cs typeface="Arial" pitchFamily="34" charset="0"/>
              </a:rPr>
              <a:t>De </a:t>
            </a:r>
            <a:r>
              <a:rPr lang="nl-NL" altLang="nl-NL" sz="1400" b="1" dirty="0" err="1" smtClean="0">
                <a:latin typeface="Arial" pitchFamily="34" charset="0"/>
                <a:cs typeface="Arial" pitchFamily="34" charset="0"/>
              </a:rPr>
              <a:t>pilots</a:t>
            </a:r>
            <a:r>
              <a:rPr lang="nl-NL" altLang="nl-NL" sz="1400" b="1" dirty="0" smtClean="0">
                <a:latin typeface="Arial" pitchFamily="34" charset="0"/>
                <a:cs typeface="Arial" pitchFamily="34" charset="0"/>
              </a:rPr>
              <a:t> zijn uitgevoerd door </a:t>
            </a:r>
            <a:r>
              <a:rPr lang="nl-NL" altLang="nl-NL" sz="1400" b="1" dirty="0" err="1" smtClean="0">
                <a:latin typeface="Arial" pitchFamily="34" charset="0"/>
                <a:cs typeface="Arial" pitchFamily="34" charset="0"/>
              </a:rPr>
              <a:t>Tata</a:t>
            </a:r>
            <a:r>
              <a:rPr lang="nl-NL" altLang="nl-NL" sz="1400" b="1" dirty="0" smtClean="0">
                <a:latin typeface="Arial" pitchFamily="34" charset="0"/>
                <a:cs typeface="Arial" pitchFamily="34" charset="0"/>
              </a:rPr>
              <a:t> en </a:t>
            </a:r>
            <a:r>
              <a:rPr lang="nl-NL" altLang="nl-NL" sz="1400" b="1" dirty="0" err="1" smtClean="0">
                <a:latin typeface="Arial" pitchFamily="34" charset="0"/>
                <a:cs typeface="Arial" pitchFamily="34" charset="0"/>
              </a:rPr>
              <a:t>VPIJ-medewerkers</a:t>
            </a:r>
            <a:r>
              <a:rPr lang="nl-NL" altLang="nl-NL" sz="1400" b="1" dirty="0" smtClean="0">
                <a:latin typeface="Arial" pitchFamily="34" charset="0"/>
                <a:cs typeface="Arial" pitchFamily="34" charset="0"/>
              </a:rPr>
              <a:t> (waaronder slachtoffers) en gefaciliteerd door VPIJ / </a:t>
            </a:r>
            <a:r>
              <a:rPr lang="nl-NL" altLang="nl-NL" sz="1400" b="1" dirty="0" err="1" smtClean="0">
                <a:latin typeface="Arial" pitchFamily="34" charset="0"/>
                <a:cs typeface="Arial" pitchFamily="34" charset="0"/>
              </a:rPr>
              <a:t>Chemconsult</a:t>
            </a:r>
            <a:r>
              <a:rPr lang="nl-NL" altLang="nl-NL" sz="1400" b="1" dirty="0" smtClean="0">
                <a:latin typeface="Arial" pitchFamily="34" charset="0"/>
                <a:cs typeface="Arial" pitchFamily="34" charset="0"/>
              </a:rPr>
              <a:t>.</a:t>
            </a:r>
          </a:p>
          <a:p>
            <a:pPr marL="171450" indent="-171450" algn="just">
              <a:lnSpc>
                <a:spcPct val="150000"/>
              </a:lnSpc>
              <a:buClr>
                <a:srgbClr val="0070C0"/>
              </a:buClr>
              <a:buFont typeface="Wingdings" pitchFamily="2" charset="2"/>
              <a:buChar char="§"/>
              <a:defRPr/>
            </a:pPr>
            <a:endParaRPr lang="nl-NL" altLang="nl-NL" sz="1400" b="1" dirty="0" smtClean="0">
              <a:latin typeface="Arial" pitchFamily="34" charset="0"/>
              <a:cs typeface="Arial" pitchFamily="34" charset="0"/>
            </a:endParaRPr>
          </a:p>
          <a:p>
            <a:pPr marL="171450" indent="-171450" algn="just">
              <a:lnSpc>
                <a:spcPct val="150000"/>
              </a:lnSpc>
              <a:buClr>
                <a:srgbClr val="0070C0"/>
              </a:buClr>
              <a:buFont typeface="Wingdings" pitchFamily="2" charset="2"/>
              <a:buChar char="§"/>
              <a:defRPr/>
            </a:pPr>
            <a:r>
              <a:rPr lang="nl-NL" altLang="nl-NL" sz="1400" b="1" dirty="0" smtClean="0">
                <a:latin typeface="Arial" pitchFamily="34" charset="0"/>
                <a:cs typeface="Arial" pitchFamily="34" charset="0"/>
              </a:rPr>
              <a:t>De bevindingen worden binnenkort gerapporteerd in de betreffende </a:t>
            </a:r>
            <a:r>
              <a:rPr lang="nl-NL" altLang="nl-NL" sz="1400" b="1" dirty="0" err="1" smtClean="0">
                <a:latin typeface="Arial" pitchFamily="34" charset="0"/>
                <a:cs typeface="Arial" pitchFamily="34" charset="0"/>
              </a:rPr>
              <a:t>WET’s</a:t>
            </a:r>
            <a:r>
              <a:rPr lang="nl-NL" altLang="nl-NL" sz="1400" b="1" dirty="0" smtClean="0">
                <a:latin typeface="Arial" pitchFamily="34" charset="0"/>
                <a:cs typeface="Arial" pitchFamily="34" charset="0"/>
              </a:rPr>
              <a:t> en in het MTM.</a:t>
            </a:r>
            <a:endParaRPr lang="nl-NL" altLang="nl-NL" sz="1400" b="1" dirty="0">
              <a:latin typeface="Arial" pitchFamily="34" charset="0"/>
              <a:cs typeface="Arial" pitchFamily="34" charset="0"/>
            </a:endParaRPr>
          </a:p>
          <a:p>
            <a:pPr marL="171450" indent="-171450" algn="just">
              <a:lnSpc>
                <a:spcPct val="150000"/>
              </a:lnSpc>
              <a:buClr>
                <a:srgbClr val="0070C0"/>
              </a:buClr>
              <a:buFont typeface="Wingdings" pitchFamily="2" charset="2"/>
              <a:buChar char="§"/>
              <a:defRPr/>
            </a:pPr>
            <a:endParaRPr lang="nl-NL" altLang="nl-NL" sz="1400" b="1" dirty="0" smtClean="0">
              <a:latin typeface="Arial" pitchFamily="34" charset="0"/>
              <a:cs typeface="Arial" pitchFamily="34" charset="0"/>
            </a:endParaRPr>
          </a:p>
          <a:p>
            <a:pPr marL="171450" indent="-171450" algn="just">
              <a:lnSpc>
                <a:spcPct val="150000"/>
              </a:lnSpc>
              <a:buClr>
                <a:srgbClr val="0070C0"/>
              </a:buClr>
              <a:buFont typeface="Wingdings" pitchFamily="2" charset="2"/>
              <a:buChar char="§"/>
              <a:defRPr/>
            </a:pPr>
            <a:r>
              <a:rPr lang="nl-NL" altLang="nl-NL" sz="1400" b="1" dirty="0" smtClean="0">
                <a:latin typeface="Arial" pitchFamily="34" charset="0"/>
                <a:cs typeface="Arial" pitchFamily="34" charset="0"/>
              </a:rPr>
              <a:t>Indien de aanpak wordt goedgekeurd zullen om de 2 maanden 2 werkgroepen starten op een hoog scorende </a:t>
            </a:r>
            <a:r>
              <a:rPr lang="nl-NL" altLang="nl-NL" sz="1400" b="1" dirty="0" err="1" smtClean="0">
                <a:latin typeface="Arial" pitchFamily="34" charset="0"/>
                <a:cs typeface="Arial" pitchFamily="34" charset="0"/>
              </a:rPr>
              <a:t>ongevalsoorzaak</a:t>
            </a:r>
            <a:r>
              <a:rPr lang="nl-NL" altLang="nl-NL" sz="1400" b="1" dirty="0" smtClean="0">
                <a:latin typeface="Arial" pitchFamily="34" charset="0"/>
                <a:cs typeface="Arial" pitchFamily="34" charset="0"/>
              </a:rPr>
              <a:t>.</a:t>
            </a:r>
            <a:endParaRPr lang="nl-NL" altLang="nl-NL" sz="1400" b="1" dirty="0">
              <a:latin typeface="Arial" pitchFamily="34" charset="0"/>
              <a:cs typeface="Arial" pitchFamily="34" charset="0"/>
            </a:endParaRPr>
          </a:p>
          <a:p>
            <a:pPr>
              <a:lnSpc>
                <a:spcPct val="150000"/>
              </a:lnSpc>
              <a:defRPr/>
            </a:pPr>
            <a:endParaRPr lang="nl-NL" sz="10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hoek 8"/>
          <p:cNvSpPr>
            <a:spLocks noChangeArrowheads="1"/>
          </p:cNvSpPr>
          <p:nvPr/>
        </p:nvSpPr>
        <p:spPr bwMode="auto">
          <a:xfrm>
            <a:off x="381000" y="377825"/>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pic>
        <p:nvPicPr>
          <p:cNvPr id="11267" name="Picture 5"/>
          <p:cNvPicPr>
            <a:picLocks noChangeAspect="1" noChangeArrowheads="1"/>
          </p:cNvPicPr>
          <p:nvPr/>
        </p:nvPicPr>
        <p:blipFill>
          <a:blip r:embed="rId2" cstate="print"/>
          <a:srcRect/>
          <a:stretch>
            <a:fillRect/>
          </a:stretch>
        </p:blipFill>
        <p:spPr bwMode="auto">
          <a:xfrm>
            <a:off x="8255000" y="420688"/>
            <a:ext cx="407988" cy="368300"/>
          </a:xfrm>
          <a:prstGeom prst="rect">
            <a:avLst/>
          </a:prstGeom>
          <a:noFill/>
          <a:ln w="19050" algn="ctr">
            <a:noFill/>
            <a:miter lim="800000"/>
            <a:headEnd/>
            <a:tailEnd/>
          </a:ln>
        </p:spPr>
      </p:pic>
      <p:sp>
        <p:nvSpPr>
          <p:cNvPr id="11268" name="Tijdelijke aanduiding voor voettekst 4"/>
          <p:cNvSpPr txBox="1">
            <a:spLocks/>
          </p:cNvSpPr>
          <p:nvPr/>
        </p:nvSpPr>
        <p:spPr bwMode="auto">
          <a:xfrm>
            <a:off x="598488" y="469900"/>
            <a:ext cx="5094287" cy="215900"/>
          </a:xfrm>
          <a:prstGeom prst="rect">
            <a:avLst/>
          </a:prstGeom>
          <a:noFill/>
          <a:ln w="9525">
            <a:noFill/>
            <a:miter lim="800000"/>
            <a:headEnd/>
            <a:tailEnd/>
          </a:ln>
        </p:spPr>
        <p:txBody>
          <a:bodyPr/>
          <a:lstStyle/>
          <a:p>
            <a:pPr eaLnBrk="1" hangingPunct="1"/>
            <a:r>
              <a:rPr lang="en-GB" altLang="nl-NL" sz="1600" b="1" dirty="0" err="1" smtClean="0">
                <a:solidFill>
                  <a:schemeClr val="bg1"/>
                </a:solidFill>
                <a:latin typeface="Arial" pitchFamily="34" charset="0"/>
                <a:cs typeface="Arial" pitchFamily="34" charset="0"/>
              </a:rPr>
              <a:t>Gezamenlijke</a:t>
            </a:r>
            <a:r>
              <a:rPr lang="en-GB" altLang="nl-NL" sz="1600" b="1" dirty="0" smtClean="0">
                <a:solidFill>
                  <a:schemeClr val="bg1"/>
                </a:solidFill>
                <a:latin typeface="Arial" pitchFamily="34" charset="0"/>
                <a:cs typeface="Arial" pitchFamily="34" charset="0"/>
              </a:rPr>
              <a:t> </a:t>
            </a:r>
            <a:r>
              <a:rPr lang="en-GB" altLang="nl-NL" sz="1600" b="1" dirty="0" err="1">
                <a:solidFill>
                  <a:schemeClr val="bg1"/>
                </a:solidFill>
                <a:latin typeface="Arial" pitchFamily="34" charset="0"/>
                <a:cs typeface="Arial" pitchFamily="34" charset="0"/>
              </a:rPr>
              <a:t>aanpak</a:t>
            </a:r>
            <a:r>
              <a:rPr lang="en-GB" altLang="nl-NL" sz="1600" b="1" dirty="0">
                <a:solidFill>
                  <a:schemeClr val="bg1"/>
                </a:solidFill>
                <a:latin typeface="Arial" pitchFamily="34" charset="0"/>
                <a:cs typeface="Arial" pitchFamily="34" charset="0"/>
              </a:rPr>
              <a:t> </a:t>
            </a:r>
            <a:r>
              <a:rPr lang="en-GB" altLang="nl-NL" sz="1600" b="1" dirty="0" err="1" smtClean="0">
                <a:solidFill>
                  <a:schemeClr val="bg1"/>
                </a:solidFill>
                <a:latin typeface="Arial" pitchFamily="34" charset="0"/>
                <a:cs typeface="Arial" pitchFamily="34" charset="0"/>
              </a:rPr>
              <a:t>ongevalsoorzaken</a:t>
            </a:r>
            <a:endParaRPr lang="en-GB" altLang="nl-NL" sz="1600" b="1" dirty="0">
              <a:solidFill>
                <a:schemeClr val="bg1"/>
              </a:solidFill>
              <a:latin typeface="Arial" pitchFamily="34" charset="0"/>
              <a:cs typeface="Arial" pitchFamily="34" charset="0"/>
            </a:endParaRPr>
          </a:p>
        </p:txBody>
      </p:sp>
      <p:sp>
        <p:nvSpPr>
          <p:cNvPr id="11269" name="Rectangle 7"/>
          <p:cNvSpPr>
            <a:spLocks noChangeArrowheads="1"/>
          </p:cNvSpPr>
          <p:nvPr/>
        </p:nvSpPr>
        <p:spPr bwMode="gray">
          <a:xfrm>
            <a:off x="404813" y="1412875"/>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11270" name="Rectangle 7"/>
          <p:cNvSpPr>
            <a:spLocks noChangeArrowheads="1"/>
          </p:cNvSpPr>
          <p:nvPr/>
        </p:nvSpPr>
        <p:spPr bwMode="gray">
          <a:xfrm>
            <a:off x="395536" y="1196752"/>
            <a:ext cx="7996237" cy="5112568"/>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9" name="Rechthoek 8">
            <a:extLst>
              <a:ext uri="{FF2B5EF4-FFF2-40B4-BE49-F238E27FC236}"/>
            </a:extLst>
          </p:cNvPr>
          <p:cNvSpPr/>
          <p:nvPr/>
        </p:nvSpPr>
        <p:spPr>
          <a:xfrm>
            <a:off x="395536" y="1052736"/>
            <a:ext cx="8459787" cy="5447645"/>
          </a:xfrm>
          <a:prstGeom prst="rect">
            <a:avLst/>
          </a:prstGeom>
        </p:spPr>
        <p:txBody>
          <a:bodyPr>
            <a:spAutoFit/>
          </a:bodyPr>
          <a:lstStyle/>
          <a:p>
            <a:pPr algn="just">
              <a:lnSpc>
                <a:spcPct val="150000"/>
              </a:lnSpc>
              <a:buClr>
                <a:srgbClr val="0070C0"/>
              </a:buClr>
              <a:defRPr/>
            </a:pPr>
            <a:endParaRPr lang="nl-NL" altLang="nl-NL" sz="800" b="1" dirty="0">
              <a:latin typeface="Arial" pitchFamily="34" charset="0"/>
              <a:cs typeface="Arial" pitchFamily="34" charset="0"/>
            </a:endParaRPr>
          </a:p>
          <a:p>
            <a:pPr marL="171450" indent="-171450" algn="just">
              <a:lnSpc>
                <a:spcPct val="150000"/>
              </a:lnSpc>
              <a:buClr>
                <a:srgbClr val="0070C0"/>
              </a:buClr>
              <a:buFont typeface="Wingdings" pitchFamily="2" charset="2"/>
              <a:buChar char="§"/>
              <a:defRPr/>
            </a:pPr>
            <a:r>
              <a:rPr lang="nl-NL" altLang="nl-NL" sz="1400" b="1" dirty="0" smtClean="0">
                <a:latin typeface="Arial" pitchFamily="34" charset="0"/>
                <a:cs typeface="Arial" pitchFamily="34" charset="0"/>
              </a:rPr>
              <a:t>We nemen veel initiatieven:</a:t>
            </a:r>
          </a:p>
          <a:p>
            <a:pPr marL="171450" indent="-171450" algn="just">
              <a:lnSpc>
                <a:spcPct val="150000"/>
              </a:lnSpc>
              <a:buClr>
                <a:srgbClr val="0070C0"/>
              </a:buClr>
              <a:defRPr/>
            </a:pPr>
            <a:endParaRPr lang="nl-NL" altLang="nl-NL" sz="800" b="1" dirty="0" smtClean="0">
              <a:latin typeface="Arial" pitchFamily="34" charset="0"/>
              <a:cs typeface="Arial" pitchFamily="34" charset="0"/>
            </a:endParaRPr>
          </a:p>
          <a:p>
            <a:pPr marL="171450" indent="-171450" algn="just">
              <a:lnSpc>
                <a:spcPct val="150000"/>
              </a:lnSpc>
              <a:buClr>
                <a:srgbClr val="0070C0"/>
              </a:buClr>
              <a:defRPr/>
            </a:pPr>
            <a:r>
              <a:rPr lang="nl-NL" sz="1000" b="1" dirty="0" smtClean="0"/>
              <a:t>	</a:t>
            </a:r>
            <a:r>
              <a:rPr lang="nl-NL" sz="1400" b="1" dirty="0" smtClean="0">
                <a:latin typeface="Arial" pitchFamily="34" charset="0"/>
                <a:cs typeface="Arial" pitchFamily="34" charset="0"/>
              </a:rPr>
              <a:t>-  Trainingen</a:t>
            </a:r>
          </a:p>
          <a:p>
            <a:pPr marL="171450" indent="-171450" algn="just">
              <a:lnSpc>
                <a:spcPct val="150000"/>
              </a:lnSpc>
              <a:buClr>
                <a:srgbClr val="0070C0"/>
              </a:buClr>
              <a:defRPr/>
            </a:pPr>
            <a:r>
              <a:rPr lang="nl-NL" sz="1400" b="1" dirty="0" smtClean="0">
                <a:latin typeface="Arial" pitchFamily="34" charset="0"/>
                <a:cs typeface="Arial" pitchFamily="34" charset="0"/>
              </a:rPr>
              <a:t>	-  </a:t>
            </a:r>
            <a:r>
              <a:rPr lang="nl-NL" sz="1400" b="1" dirty="0" err="1" smtClean="0">
                <a:latin typeface="Arial" pitchFamily="34" charset="0"/>
                <a:cs typeface="Arial" pitchFamily="34" charset="0"/>
              </a:rPr>
              <a:t>VOR-ronden</a:t>
            </a:r>
            <a:endParaRPr lang="nl-NL" sz="1400" b="1" dirty="0" smtClean="0">
              <a:latin typeface="Arial" pitchFamily="34" charset="0"/>
              <a:cs typeface="Arial" pitchFamily="34" charset="0"/>
            </a:endParaRPr>
          </a:p>
          <a:p>
            <a:pPr marL="171450" indent="-171450" algn="just">
              <a:lnSpc>
                <a:spcPct val="150000"/>
              </a:lnSpc>
              <a:buClr>
                <a:srgbClr val="0070C0"/>
              </a:buClr>
              <a:defRPr/>
            </a:pPr>
            <a:r>
              <a:rPr lang="nl-NL" sz="1400" b="1" dirty="0" smtClean="0">
                <a:latin typeface="Arial" pitchFamily="34" charset="0"/>
                <a:cs typeface="Arial" pitchFamily="34" charset="0"/>
              </a:rPr>
              <a:t>	-  Werkgroepen</a:t>
            </a:r>
            <a:endParaRPr lang="nl-NL" sz="1400" b="1" dirty="0" smtClean="0">
              <a:latin typeface="Arial" pitchFamily="34" charset="0"/>
              <a:cs typeface="Arial" pitchFamily="34" charset="0"/>
            </a:endParaRPr>
          </a:p>
          <a:p>
            <a:pPr marL="171450" indent="-171450" algn="just">
              <a:lnSpc>
                <a:spcPct val="150000"/>
              </a:lnSpc>
              <a:buClr>
                <a:srgbClr val="0070C0"/>
              </a:buClr>
              <a:defRPr/>
            </a:pPr>
            <a:r>
              <a:rPr lang="nl-NL" sz="1400" b="1" dirty="0" smtClean="0">
                <a:latin typeface="Arial" pitchFamily="34" charset="0"/>
                <a:cs typeface="Arial" pitchFamily="34" charset="0"/>
              </a:rPr>
              <a:t>	-  Bespreking maand- en weekrapporteringen</a:t>
            </a:r>
          </a:p>
          <a:p>
            <a:pPr marL="171450" indent="-171450" algn="just">
              <a:lnSpc>
                <a:spcPct val="150000"/>
              </a:lnSpc>
              <a:buClr>
                <a:srgbClr val="0070C0"/>
              </a:buClr>
              <a:defRPr/>
            </a:pPr>
            <a:r>
              <a:rPr lang="nl-NL" sz="1400" b="1" dirty="0" smtClean="0">
                <a:latin typeface="Arial" pitchFamily="34" charset="0"/>
                <a:cs typeface="Arial" pitchFamily="34" charset="0"/>
              </a:rPr>
              <a:t>	-  Bezoeken aan firma’s</a:t>
            </a:r>
          </a:p>
          <a:p>
            <a:pPr marL="171450" indent="-171450" algn="just">
              <a:lnSpc>
                <a:spcPct val="150000"/>
              </a:lnSpc>
              <a:buClr>
                <a:srgbClr val="0070C0"/>
              </a:buClr>
              <a:defRPr/>
            </a:pPr>
            <a:r>
              <a:rPr lang="nl-NL" sz="1400" b="1" dirty="0" smtClean="0">
                <a:latin typeface="Arial" pitchFamily="34" charset="0"/>
                <a:cs typeface="Arial" pitchFamily="34" charset="0"/>
              </a:rPr>
              <a:t>	-  Gesprekken met HSE, Inkoop, Directie etc.</a:t>
            </a:r>
          </a:p>
          <a:p>
            <a:pPr marL="171450" indent="-171450" algn="just">
              <a:lnSpc>
                <a:spcPct val="150000"/>
              </a:lnSpc>
              <a:buClr>
                <a:srgbClr val="0070C0"/>
              </a:buClr>
              <a:defRPr/>
            </a:pPr>
            <a:r>
              <a:rPr lang="nl-NL" sz="1400" b="1" dirty="0" smtClean="0">
                <a:latin typeface="Arial" pitchFamily="34" charset="0"/>
                <a:cs typeface="Arial" pitchFamily="34" charset="0"/>
              </a:rPr>
              <a:t>	</a:t>
            </a:r>
            <a:r>
              <a:rPr lang="nl-NL" sz="1400" b="1" dirty="0" smtClean="0">
                <a:latin typeface="Arial" pitchFamily="34" charset="0"/>
                <a:cs typeface="Arial" pitchFamily="34" charset="0"/>
              </a:rPr>
              <a:t>-  etc.</a:t>
            </a:r>
          </a:p>
          <a:p>
            <a:pPr marL="171450" indent="-171450" algn="just">
              <a:lnSpc>
                <a:spcPct val="150000"/>
              </a:lnSpc>
              <a:buClr>
                <a:srgbClr val="0070C0"/>
              </a:buClr>
              <a:defRPr/>
            </a:pPr>
            <a:endParaRPr lang="nl-NL" sz="1000" b="1" dirty="0" smtClean="0">
              <a:latin typeface="Arial" pitchFamily="34" charset="0"/>
              <a:cs typeface="Arial" pitchFamily="34" charset="0"/>
            </a:endParaRPr>
          </a:p>
          <a:p>
            <a:pPr marL="171450" indent="-171450" algn="just">
              <a:lnSpc>
                <a:spcPct val="150000"/>
              </a:lnSpc>
              <a:buClr>
                <a:srgbClr val="0070C0"/>
              </a:buClr>
              <a:defRPr/>
            </a:pPr>
            <a:endParaRPr lang="nl-NL" sz="1000" b="1" dirty="0" smtClean="0">
              <a:latin typeface="Arial" pitchFamily="34" charset="0"/>
              <a:cs typeface="Arial" pitchFamily="34" charset="0"/>
            </a:endParaRPr>
          </a:p>
          <a:p>
            <a:pPr marL="171450" indent="-171450" algn="just">
              <a:lnSpc>
                <a:spcPct val="150000"/>
              </a:lnSpc>
              <a:buClr>
                <a:srgbClr val="0070C0"/>
              </a:buClr>
              <a:buFont typeface="Wingdings" pitchFamily="2" charset="2"/>
              <a:buChar char="§"/>
              <a:defRPr/>
            </a:pPr>
            <a:r>
              <a:rPr lang="nl-NL" sz="1400" b="1" dirty="0" smtClean="0">
                <a:latin typeface="Arial" pitchFamily="34" charset="0"/>
                <a:cs typeface="Arial" pitchFamily="34" charset="0"/>
              </a:rPr>
              <a:t>Toch blijven de prestaties achter. Wat kunnen we nog meer doen om het tij te keren?</a:t>
            </a:r>
          </a:p>
          <a:p>
            <a:pPr marL="171450" indent="-171450" algn="just">
              <a:lnSpc>
                <a:spcPct val="150000"/>
              </a:lnSpc>
              <a:buClr>
                <a:srgbClr val="0070C0"/>
              </a:buClr>
              <a:buFont typeface="Wingdings" pitchFamily="2" charset="2"/>
              <a:buChar char="§"/>
              <a:defRPr/>
            </a:pPr>
            <a:endParaRPr lang="nl-NL" sz="1400" b="1" dirty="0" smtClean="0">
              <a:latin typeface="Arial" pitchFamily="34" charset="0"/>
              <a:cs typeface="Arial" pitchFamily="34" charset="0"/>
            </a:endParaRPr>
          </a:p>
          <a:p>
            <a:pPr marL="171450" indent="-171450" algn="just">
              <a:lnSpc>
                <a:spcPct val="150000"/>
              </a:lnSpc>
              <a:buClr>
                <a:srgbClr val="0070C0"/>
              </a:buClr>
              <a:buFont typeface="Wingdings" pitchFamily="2" charset="2"/>
              <a:buChar char="§"/>
              <a:defRPr/>
            </a:pPr>
            <a:r>
              <a:rPr lang="nl-NL" sz="1400" b="1" dirty="0" smtClean="0">
                <a:latin typeface="Arial" pitchFamily="34" charset="0"/>
                <a:cs typeface="Arial" pitchFamily="34" charset="0"/>
              </a:rPr>
              <a:t>Kunnen bv. de firma’s in het “rode gebied” leren van de firma’s in het “witte gebied”, en zo ja hoe organiseer je dit dan?</a:t>
            </a:r>
          </a:p>
          <a:p>
            <a:pPr marL="171450" indent="-171450" algn="just">
              <a:lnSpc>
                <a:spcPct val="150000"/>
              </a:lnSpc>
              <a:buClr>
                <a:srgbClr val="0070C0"/>
              </a:buClr>
              <a:buFont typeface="Wingdings" pitchFamily="2" charset="2"/>
              <a:buChar char="§"/>
              <a:defRPr/>
            </a:pPr>
            <a:endParaRPr lang="nl-NL" sz="1400" b="1" dirty="0" smtClean="0">
              <a:latin typeface="Arial" pitchFamily="34" charset="0"/>
              <a:cs typeface="Arial" pitchFamily="34" charset="0"/>
            </a:endParaRPr>
          </a:p>
          <a:p>
            <a:pPr marL="171450" indent="-171450" algn="just">
              <a:lnSpc>
                <a:spcPct val="150000"/>
              </a:lnSpc>
              <a:buClr>
                <a:srgbClr val="0070C0"/>
              </a:buClr>
              <a:buFont typeface="Wingdings" pitchFamily="2" charset="2"/>
              <a:buChar char="§"/>
              <a:defRPr/>
            </a:pPr>
            <a:r>
              <a:rPr lang="nl-NL" sz="1400" b="1" dirty="0" smtClean="0">
                <a:latin typeface="Arial" pitchFamily="34" charset="0"/>
                <a:cs typeface="Arial" pitchFamily="34" charset="0"/>
              </a:rPr>
              <a:t>In werkgroepen uiteen.</a:t>
            </a:r>
            <a:endParaRPr lang="nl-NL" sz="14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kstvak 9">
            <a:extLst>
              <a:ext uri="{FF2B5EF4-FFF2-40B4-BE49-F238E27FC236}"/>
            </a:extLst>
          </p:cNvPr>
          <p:cNvSpPr txBox="1">
            <a:spLocks noChangeArrowheads="1"/>
          </p:cNvSpPr>
          <p:nvPr/>
        </p:nvSpPr>
        <p:spPr bwMode="auto">
          <a:xfrm>
            <a:off x="395536" y="1052736"/>
            <a:ext cx="8447087" cy="3801041"/>
          </a:xfrm>
          <a:prstGeom prst="rect">
            <a:avLst/>
          </a:prstGeom>
          <a:noFill/>
          <a:ln w="9525">
            <a:noFill/>
            <a:miter lim="800000"/>
            <a:headEnd/>
            <a:tailEnd/>
          </a:ln>
        </p:spPr>
        <p:txBody>
          <a:bodyPr>
            <a:spAutoFit/>
          </a:bodyPr>
          <a:lstStyle/>
          <a:p>
            <a:pPr>
              <a:lnSpc>
                <a:spcPct val="150000"/>
              </a:lnSpc>
              <a:buClr>
                <a:schemeClr val="tx2">
                  <a:lumMod val="75000"/>
                </a:schemeClr>
              </a:buClr>
              <a:tabLst>
                <a:tab pos="180975" algn="l"/>
              </a:tabLst>
              <a:defRPr/>
            </a:pPr>
            <a:r>
              <a:rPr lang="nl-NL" sz="1600" b="1" dirty="0">
                <a:solidFill>
                  <a:schemeClr val="accent1"/>
                </a:solidFill>
                <a:latin typeface="Arial" pitchFamily="34" charset="0"/>
                <a:cs typeface="Arial" pitchFamily="34" charset="0"/>
              </a:rPr>
              <a:t>NIEUW LID: </a:t>
            </a:r>
            <a:r>
              <a:rPr lang="nl-NL" sz="1600" b="1" dirty="0" smtClean="0">
                <a:solidFill>
                  <a:schemeClr val="accent1"/>
                </a:solidFill>
                <a:latin typeface="Arial" pitchFamily="34" charset="0"/>
                <a:cs typeface="Arial" pitchFamily="34" charset="0"/>
              </a:rPr>
              <a:t>JONKMAN OPLEIDINGEN</a:t>
            </a:r>
            <a:endParaRPr lang="nl-NL" sz="1600" b="1" dirty="0">
              <a:solidFill>
                <a:schemeClr val="accent1"/>
              </a:solidFill>
              <a:latin typeface="Arial" pitchFamily="34" charset="0"/>
              <a:cs typeface="Arial" pitchFamily="34" charset="0"/>
            </a:endParaRPr>
          </a:p>
          <a:p>
            <a:pPr>
              <a:lnSpc>
                <a:spcPct val="150000"/>
              </a:lnSpc>
              <a:buClr>
                <a:schemeClr val="tx2">
                  <a:lumMod val="75000"/>
                </a:schemeClr>
              </a:buClr>
              <a:tabLst>
                <a:tab pos="180975" algn="l"/>
              </a:tabLst>
              <a:defRPr/>
            </a:pPr>
            <a:endParaRPr lang="nl-NL" sz="1400" b="1" dirty="0" smtClean="0">
              <a:solidFill>
                <a:schemeClr val="tx2">
                  <a:lumMod val="75000"/>
                </a:schemeClr>
              </a:solidFill>
            </a:endParaRPr>
          </a:p>
          <a:p>
            <a:pPr>
              <a:lnSpc>
                <a:spcPct val="150000"/>
              </a:lnSpc>
              <a:buClr>
                <a:schemeClr val="tx2">
                  <a:lumMod val="75000"/>
                </a:schemeClr>
              </a:buClr>
              <a:tabLst>
                <a:tab pos="180975" algn="l"/>
              </a:tabLst>
              <a:defRPr/>
            </a:pPr>
            <a:endParaRPr lang="nl-NL" sz="1400" b="1" dirty="0">
              <a:solidFill>
                <a:schemeClr val="tx2">
                  <a:lumMod val="75000"/>
                </a:schemeClr>
              </a:solidFill>
            </a:endParaRPr>
          </a:p>
          <a:p>
            <a:pPr fontAlgn="base"/>
            <a:r>
              <a:rPr lang="nl-NL" sz="1400" b="1" dirty="0" smtClean="0">
                <a:latin typeface="Arial" pitchFamily="34" charset="0"/>
                <a:cs typeface="Arial" pitchFamily="34" charset="0"/>
              </a:rPr>
              <a:t>Jonkman Opleidingen levert:</a:t>
            </a:r>
          </a:p>
          <a:p>
            <a:pPr fontAlgn="base"/>
            <a:endParaRPr lang="nl-NL" sz="1400" b="1" dirty="0" smtClean="0">
              <a:latin typeface="Arial" pitchFamily="34" charset="0"/>
              <a:cs typeface="Arial" pitchFamily="34" charset="0"/>
            </a:endParaRPr>
          </a:p>
          <a:p>
            <a:pPr fontAlgn="base">
              <a:lnSpc>
                <a:spcPct val="250000"/>
              </a:lnSpc>
            </a:pPr>
            <a:r>
              <a:rPr lang="nl-NL" sz="1400" b="1" dirty="0" smtClean="0">
                <a:latin typeface="Arial" pitchFamily="34" charset="0"/>
                <a:cs typeface="Arial" pitchFamily="34" charset="0"/>
              </a:rPr>
              <a:t>-  Logistieke opleidingen</a:t>
            </a:r>
            <a:br>
              <a:rPr lang="nl-NL" sz="1400" b="1" dirty="0" smtClean="0">
                <a:latin typeface="Arial" pitchFamily="34" charset="0"/>
                <a:cs typeface="Arial" pitchFamily="34" charset="0"/>
              </a:rPr>
            </a:br>
            <a:r>
              <a:rPr lang="nl-NL" sz="1400" b="1" dirty="0" smtClean="0">
                <a:latin typeface="Arial" pitchFamily="34" charset="0"/>
                <a:cs typeface="Arial" pitchFamily="34" charset="0"/>
              </a:rPr>
              <a:t>-  Veiligheidsopleidingen</a:t>
            </a:r>
            <a:br>
              <a:rPr lang="nl-NL" sz="1400" b="1" dirty="0" smtClean="0">
                <a:latin typeface="Arial" pitchFamily="34" charset="0"/>
                <a:cs typeface="Arial" pitchFamily="34" charset="0"/>
              </a:rPr>
            </a:br>
            <a:r>
              <a:rPr lang="nl-NL" sz="1400" b="1" dirty="0" smtClean="0">
                <a:latin typeface="Arial" pitchFamily="34" charset="0"/>
                <a:cs typeface="Arial" pitchFamily="34" charset="0"/>
              </a:rPr>
              <a:t>-  </a:t>
            </a:r>
            <a:r>
              <a:rPr lang="nl-NL" sz="1400" b="1" dirty="0" err="1" smtClean="0">
                <a:latin typeface="Arial" pitchFamily="34" charset="0"/>
                <a:cs typeface="Arial" pitchFamily="34" charset="0"/>
              </a:rPr>
              <a:t>Incompany</a:t>
            </a:r>
            <a:r>
              <a:rPr lang="nl-NL" sz="1400" b="1" dirty="0" smtClean="0">
                <a:latin typeface="Arial" pitchFamily="34" charset="0"/>
                <a:cs typeface="Arial" pitchFamily="34" charset="0"/>
              </a:rPr>
              <a:t> trainingen</a:t>
            </a:r>
          </a:p>
          <a:p>
            <a:pPr>
              <a:lnSpc>
                <a:spcPct val="200000"/>
              </a:lnSpc>
              <a:buClr>
                <a:schemeClr val="tx2">
                  <a:lumMod val="75000"/>
                </a:schemeClr>
              </a:buClr>
              <a:buFont typeface="Wingdings" pitchFamily="2" charset="2"/>
              <a:buChar char="§"/>
              <a:tabLst>
                <a:tab pos="180975" algn="l"/>
              </a:tabLst>
              <a:defRPr/>
            </a:pPr>
            <a:endParaRPr lang="nl-NL" sz="1400" b="1" dirty="0"/>
          </a:p>
          <a:p>
            <a:pPr>
              <a:defRPr/>
            </a:pPr>
            <a:endParaRPr lang="nl-NL" sz="1400" b="1" dirty="0"/>
          </a:p>
        </p:txBody>
      </p:sp>
      <p:sp>
        <p:nvSpPr>
          <p:cNvPr id="11" name="Tijdelijke aanduiding voor voettekst 4"/>
          <p:cNvSpPr txBox="1">
            <a:spLocks/>
          </p:cNvSpPr>
          <p:nvPr/>
        </p:nvSpPr>
        <p:spPr>
          <a:xfrm>
            <a:off x="395288" y="260648"/>
            <a:ext cx="3598862" cy="215900"/>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t>VeiligheidsPlatform IJmond</a:t>
            </a:r>
          </a:p>
        </p:txBody>
      </p:sp>
      <p:sp>
        <p:nvSpPr>
          <p:cNvPr id="12" name="Rechthoek 11"/>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3" name="Tijdelijke aanduiding voor voettekst 4"/>
          <p:cNvSpPr txBox="1">
            <a:spLocks/>
          </p:cNvSpPr>
          <p:nvPr/>
        </p:nvSpPr>
        <p:spPr bwMode="auto">
          <a:xfrm>
            <a:off x="481012" y="347961"/>
            <a:ext cx="5171107" cy="200719"/>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MEDEDELINGEN</a:t>
            </a:r>
            <a:endParaRPr lang="en-GB" altLang="nl-NL" sz="1600" b="1" dirty="0">
              <a:solidFill>
                <a:schemeClr val="bg1"/>
              </a:solidFill>
              <a:latin typeface="Arial" pitchFamily="34" charset="0"/>
              <a:cs typeface="Arial" pitchFamily="34" charset="0"/>
            </a:endParaRPr>
          </a:p>
        </p:txBody>
      </p:sp>
      <p:pic>
        <p:nvPicPr>
          <p:cNvPr id="14" name="Picture 5"/>
          <p:cNvPicPr>
            <a:picLocks noChangeAspect="1" noChangeArrowheads="1"/>
          </p:cNvPicPr>
          <p:nvPr/>
        </p:nvPicPr>
        <p:blipFill>
          <a:blip r:embed="rId3" cstate="print"/>
          <a:srcRect/>
          <a:stretch>
            <a:fillRect/>
          </a:stretch>
        </p:blipFill>
        <p:spPr bwMode="auto">
          <a:xfrm>
            <a:off x="8255000" y="303511"/>
            <a:ext cx="407988" cy="368300"/>
          </a:xfrm>
          <a:prstGeom prst="rect">
            <a:avLst/>
          </a:prstGeom>
          <a:noFill/>
          <a:ln w="19050" algn="ctr">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283968" y="2420888"/>
            <a:ext cx="2990850" cy="1447800"/>
          </a:xfrm>
          <a:prstGeom prst="rect">
            <a:avLst/>
          </a:prstGeom>
          <a:noFill/>
          <a:ln w="9525">
            <a:noFill/>
            <a:miter lim="800000"/>
            <a:headEnd/>
            <a:tailEnd/>
          </a:ln>
        </p:spPr>
      </p:pic>
      <p:sp>
        <p:nvSpPr>
          <p:cNvPr id="16" name="Tekstvak 15"/>
          <p:cNvSpPr txBox="1"/>
          <p:nvPr/>
        </p:nvSpPr>
        <p:spPr>
          <a:xfrm>
            <a:off x="2699792" y="5373216"/>
            <a:ext cx="3456384" cy="523220"/>
          </a:xfrm>
          <a:prstGeom prst="rect">
            <a:avLst/>
          </a:prstGeom>
          <a:noFill/>
        </p:spPr>
        <p:txBody>
          <a:bodyPr wrap="square" rtlCol="0">
            <a:spAutoFit/>
          </a:bodyPr>
          <a:lstStyle/>
          <a:p>
            <a:pPr algn="ctr"/>
            <a:r>
              <a:rPr lang="nl-NL" sz="2800" b="1" dirty="0" smtClean="0">
                <a:solidFill>
                  <a:schemeClr val="accent1"/>
                </a:solidFill>
                <a:latin typeface="Arial" pitchFamily="34" charset="0"/>
                <a:cs typeface="Arial" pitchFamily="34" charset="0"/>
              </a:rPr>
              <a:t>50-STE LID!!!</a:t>
            </a:r>
            <a:endParaRPr lang="nl-NL" sz="2800" b="1" dirty="0">
              <a:solidFill>
                <a:schemeClr val="accent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gray">
          <a:xfrm>
            <a:off x="404813" y="1412875"/>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17420" name="Rectangle 12"/>
          <p:cNvSpPr>
            <a:spLocks noChangeArrowheads="1"/>
          </p:cNvSpPr>
          <p:nvPr/>
        </p:nvSpPr>
        <p:spPr bwMode="auto">
          <a:xfrm>
            <a:off x="323528" y="1386355"/>
            <a:ext cx="84614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dirty="0" smtClean="0">
              <a:latin typeface="Arial" pitchFamily="34" charset="0"/>
              <a:cs typeface="Arial" pitchFamily="34" charset="0"/>
            </a:endParaRPr>
          </a:p>
        </p:txBody>
      </p:sp>
      <p:sp>
        <p:nvSpPr>
          <p:cNvPr id="9" name="Rechthoek 8"/>
          <p:cNvSpPr/>
          <p:nvPr/>
        </p:nvSpPr>
        <p:spPr>
          <a:xfrm>
            <a:off x="395536" y="1124744"/>
            <a:ext cx="8424936" cy="4339650"/>
          </a:xfrm>
          <a:prstGeom prst="rect">
            <a:avLst/>
          </a:prstGeom>
        </p:spPr>
        <p:txBody>
          <a:bodyPr wrap="square">
            <a:spAutoFit/>
          </a:bodyPr>
          <a:lstStyle/>
          <a:p>
            <a:pPr lvl="0" algn="just" eaLnBrk="0" fontAlgn="base" hangingPunct="0">
              <a:lnSpc>
                <a:spcPct val="150000"/>
              </a:lnSpc>
              <a:spcBef>
                <a:spcPct val="0"/>
              </a:spcBef>
              <a:spcAft>
                <a:spcPct val="0"/>
              </a:spcAft>
            </a:pPr>
            <a:r>
              <a:rPr lang="nl-NL" sz="1600" b="1" dirty="0" smtClean="0">
                <a:solidFill>
                  <a:schemeClr val="accent1"/>
                </a:solidFill>
                <a:latin typeface="Arial" pitchFamily="34" charset="0"/>
                <a:cs typeface="Arial" pitchFamily="34" charset="0"/>
              </a:rPr>
              <a:t>AANSTELLING VERENIGINGSMANAGER VPIJ</a:t>
            </a:r>
          </a:p>
          <a:p>
            <a:pPr lvl="0" algn="just" eaLnBrk="0" fontAlgn="base" hangingPunct="0">
              <a:lnSpc>
                <a:spcPct val="150000"/>
              </a:lnSpc>
              <a:spcBef>
                <a:spcPct val="0"/>
              </a:spcBef>
              <a:spcAft>
                <a:spcPct val="0"/>
              </a:spcAft>
            </a:pPr>
            <a:endParaRPr lang="nl-NL" sz="1400" b="1" dirty="0" smtClean="0">
              <a:latin typeface="Arial" pitchFamily="34" charset="0"/>
              <a:cs typeface="Arial" pitchFamily="34" charset="0"/>
            </a:endParaRPr>
          </a:p>
          <a:p>
            <a:pPr lvl="0" algn="just" eaLnBrk="0" fontAlgn="base" hangingPunct="0">
              <a:lnSpc>
                <a:spcPct val="150000"/>
              </a:lnSpc>
              <a:spcBef>
                <a:spcPct val="0"/>
              </a:spcBef>
              <a:spcAft>
                <a:spcPct val="0"/>
              </a:spcAft>
            </a:pPr>
            <a:r>
              <a:rPr lang="nl-NL" sz="1400" b="1" dirty="0" smtClean="0">
                <a:latin typeface="Arial" pitchFamily="34" charset="0"/>
                <a:cs typeface="Arial" pitchFamily="34" charset="0"/>
              </a:rPr>
              <a:t>Op 9 juni is een notitie gestuurd over de aanstelling van een </a:t>
            </a:r>
            <a:r>
              <a:rPr lang="nl-NL" sz="1400" b="1" dirty="0" smtClean="0">
                <a:latin typeface="Arial" pitchFamily="34" charset="0"/>
                <a:cs typeface="Arial" pitchFamily="34" charset="0"/>
              </a:rPr>
              <a:t>Verenigingsmanager </a:t>
            </a:r>
            <a:r>
              <a:rPr lang="nl-NL" sz="1400" b="1" dirty="0" smtClean="0">
                <a:latin typeface="Arial" pitchFamily="34" charset="0"/>
                <a:cs typeface="Arial" pitchFamily="34" charset="0"/>
              </a:rPr>
              <a:t>VPIJ.</a:t>
            </a:r>
          </a:p>
          <a:p>
            <a:pPr lvl="0" algn="just" eaLnBrk="0" fontAlgn="base" hangingPunct="0">
              <a:lnSpc>
                <a:spcPct val="150000"/>
              </a:lnSpc>
              <a:spcBef>
                <a:spcPct val="0"/>
              </a:spcBef>
              <a:spcAft>
                <a:spcPct val="0"/>
              </a:spcAft>
            </a:pPr>
            <a:endParaRPr lang="nl-NL" sz="14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8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r>
              <a:rPr lang="nl-NL" sz="1400" b="1" dirty="0" smtClean="0">
                <a:latin typeface="Arial" pitchFamily="34" charset="0"/>
                <a:cs typeface="Arial" pitchFamily="34" charset="0"/>
              </a:rPr>
              <a:t>De kern van deze notitie was:</a:t>
            </a:r>
          </a:p>
          <a:p>
            <a:pPr lvl="0" algn="just" eaLnBrk="0" fontAlgn="base" hangingPunct="0">
              <a:lnSpc>
                <a:spcPct val="150000"/>
              </a:lnSpc>
              <a:spcBef>
                <a:spcPct val="0"/>
              </a:spcBef>
              <a:spcAft>
                <a:spcPct val="0"/>
              </a:spcAft>
            </a:pPr>
            <a:endParaRPr lang="nl-NL" sz="800" b="1" dirty="0" smtClean="0">
              <a:latin typeface="Arial" pitchFamily="34" charset="0"/>
              <a:cs typeface="Arial" pitchFamily="34" charset="0"/>
            </a:endParaRPr>
          </a:p>
          <a:p>
            <a:pPr lvl="0" algn="just" eaLnBrk="0" fontAlgn="base" hangingPunct="0">
              <a:lnSpc>
                <a:spcPct val="150000"/>
              </a:lnSpc>
              <a:spcBef>
                <a:spcPct val="0"/>
              </a:spcBef>
              <a:spcAft>
                <a:spcPct val="0"/>
              </a:spcAft>
              <a:buClr>
                <a:schemeClr val="accent1"/>
              </a:buClr>
              <a:buFont typeface="Wingdings" pitchFamily="2" charset="2"/>
              <a:buChar char="§"/>
              <a:tabLst>
                <a:tab pos="179388" algn="l"/>
              </a:tabLst>
            </a:pPr>
            <a:r>
              <a:rPr lang="nl-NL" sz="1400" b="1" dirty="0" smtClean="0">
                <a:latin typeface="Arial" pitchFamily="34" charset="0"/>
                <a:cs typeface="Arial" pitchFamily="34" charset="0"/>
              </a:rPr>
              <a:t>	Door de verdubbeling van de leden, de grote span of </a:t>
            </a:r>
            <a:r>
              <a:rPr lang="nl-NL" sz="1400" b="1" dirty="0" err="1" smtClean="0">
                <a:latin typeface="Arial" pitchFamily="34" charset="0"/>
                <a:cs typeface="Arial" pitchFamily="34" charset="0"/>
              </a:rPr>
              <a:t>control</a:t>
            </a:r>
            <a:r>
              <a:rPr lang="nl-NL" sz="1400" b="1" dirty="0" smtClean="0">
                <a:latin typeface="Arial" pitchFamily="34" charset="0"/>
                <a:cs typeface="Arial" pitchFamily="34" charset="0"/>
              </a:rPr>
              <a:t> en het toenemende partnerschap 	met TSIJ is een verandering essentieel voor verdere professionalisering en continuïteit.</a:t>
            </a:r>
          </a:p>
          <a:p>
            <a:pPr lvl="0" algn="just" eaLnBrk="0" fontAlgn="base" hangingPunct="0">
              <a:lnSpc>
                <a:spcPct val="150000"/>
              </a:lnSpc>
              <a:spcBef>
                <a:spcPct val="0"/>
              </a:spcBef>
              <a:spcAft>
                <a:spcPct val="0"/>
              </a:spcAft>
              <a:buClr>
                <a:schemeClr val="accent1"/>
              </a:buClr>
              <a:buFont typeface="Wingdings" pitchFamily="2" charset="2"/>
              <a:buChar char="§"/>
              <a:tabLst>
                <a:tab pos="179388" algn="l"/>
              </a:tabLst>
            </a:pPr>
            <a:endParaRPr lang="nl-NL" sz="1400" b="1" dirty="0" smtClean="0">
              <a:latin typeface="Arial" pitchFamily="34" charset="0"/>
              <a:cs typeface="Arial" pitchFamily="34" charset="0"/>
            </a:endParaRPr>
          </a:p>
          <a:p>
            <a:pPr lvl="0" algn="just" eaLnBrk="0" fontAlgn="base" hangingPunct="0">
              <a:lnSpc>
                <a:spcPct val="150000"/>
              </a:lnSpc>
              <a:spcBef>
                <a:spcPct val="0"/>
              </a:spcBef>
              <a:spcAft>
                <a:spcPct val="0"/>
              </a:spcAft>
              <a:buClr>
                <a:schemeClr val="accent1"/>
              </a:buClr>
              <a:buFont typeface="Wingdings" pitchFamily="2" charset="2"/>
              <a:buChar char="§"/>
              <a:tabLst>
                <a:tab pos="179388" algn="l"/>
              </a:tabLst>
            </a:pPr>
            <a:r>
              <a:rPr lang="nl-NL" sz="1400" b="1" dirty="0" smtClean="0">
                <a:latin typeface="Arial" pitchFamily="34" charset="0"/>
                <a:cs typeface="Arial" pitchFamily="34" charset="0"/>
              </a:rPr>
              <a:t>	Het voorstel is een Verenigingsmanager aan te stellen.</a:t>
            </a:r>
          </a:p>
          <a:p>
            <a:pPr lvl="0" algn="just" eaLnBrk="0" fontAlgn="base" hangingPunct="0">
              <a:lnSpc>
                <a:spcPct val="150000"/>
              </a:lnSpc>
              <a:spcBef>
                <a:spcPct val="0"/>
              </a:spcBef>
              <a:spcAft>
                <a:spcPct val="0"/>
              </a:spcAft>
              <a:buClr>
                <a:schemeClr val="accent1"/>
              </a:buClr>
              <a:buFont typeface="Wingdings" pitchFamily="2" charset="2"/>
              <a:buChar char="§"/>
              <a:tabLst>
                <a:tab pos="179388" algn="l"/>
              </a:tabLst>
            </a:pPr>
            <a:endParaRPr lang="nl-NL" sz="1400" b="1" dirty="0" smtClean="0">
              <a:latin typeface="Arial" pitchFamily="34" charset="0"/>
              <a:cs typeface="Arial" pitchFamily="34" charset="0"/>
            </a:endParaRPr>
          </a:p>
          <a:p>
            <a:pPr lvl="0" algn="just" eaLnBrk="0" fontAlgn="base" hangingPunct="0">
              <a:lnSpc>
                <a:spcPct val="150000"/>
              </a:lnSpc>
              <a:spcBef>
                <a:spcPct val="0"/>
              </a:spcBef>
              <a:spcAft>
                <a:spcPct val="0"/>
              </a:spcAft>
              <a:buClr>
                <a:schemeClr val="accent1"/>
              </a:buClr>
              <a:buFont typeface="Wingdings" pitchFamily="2" charset="2"/>
              <a:buChar char="§"/>
              <a:tabLst>
                <a:tab pos="179388" algn="l"/>
              </a:tabLst>
            </a:pPr>
            <a:r>
              <a:rPr lang="nl-NL" sz="1400" b="1" dirty="0" smtClean="0">
                <a:latin typeface="Arial" pitchFamily="34" charset="0"/>
                <a:cs typeface="Arial" pitchFamily="34" charset="0"/>
              </a:rPr>
              <a:t>	De Verenigingsmanager heeft een rol als klankbord, verbinder, netwerker en kennishouder.</a:t>
            </a:r>
          </a:p>
          <a:p>
            <a:pPr>
              <a:lnSpc>
                <a:spcPct val="150000"/>
              </a:lnSpc>
            </a:pPr>
            <a:endParaRPr lang="nl-NL" sz="1200" dirty="0"/>
          </a:p>
        </p:txBody>
      </p:sp>
      <p:sp>
        <p:nvSpPr>
          <p:cNvPr id="10" name="Tijdelijke aanduiding voor voettekst 4"/>
          <p:cNvSpPr txBox="1">
            <a:spLocks/>
          </p:cNvSpPr>
          <p:nvPr/>
        </p:nvSpPr>
        <p:spPr>
          <a:xfrm>
            <a:off x="395288" y="260648"/>
            <a:ext cx="3598862" cy="215900"/>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t>VeiligheidsPlatform IJmond</a:t>
            </a:r>
          </a:p>
        </p:txBody>
      </p:sp>
      <p:sp>
        <p:nvSpPr>
          <p:cNvPr id="11" name="Rechthoek 10"/>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2" name="Tijdelijke aanduiding voor voettekst 4"/>
          <p:cNvSpPr txBox="1">
            <a:spLocks/>
          </p:cNvSpPr>
          <p:nvPr/>
        </p:nvSpPr>
        <p:spPr bwMode="auto">
          <a:xfrm>
            <a:off x="481012" y="347961"/>
            <a:ext cx="5171107" cy="200719"/>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MEDEDELINGEN</a:t>
            </a:r>
            <a:endParaRPr lang="en-GB" altLang="nl-NL" sz="1600" b="1" dirty="0">
              <a:solidFill>
                <a:schemeClr val="bg1"/>
              </a:solidFill>
              <a:latin typeface="Arial" pitchFamily="34" charset="0"/>
              <a:cs typeface="Arial" pitchFamily="34" charset="0"/>
            </a:endParaRPr>
          </a:p>
        </p:txBody>
      </p:sp>
      <p:pic>
        <p:nvPicPr>
          <p:cNvPr id="13" name="Picture 5"/>
          <p:cNvPicPr>
            <a:picLocks noChangeAspect="1" noChangeArrowheads="1"/>
          </p:cNvPicPr>
          <p:nvPr/>
        </p:nvPicPr>
        <p:blipFill>
          <a:blip r:embed="rId2" cstate="print"/>
          <a:srcRect/>
          <a:stretch>
            <a:fillRect/>
          </a:stretch>
        </p:blipFill>
        <p:spPr bwMode="auto">
          <a:xfrm>
            <a:off x="8255000" y="303511"/>
            <a:ext cx="407988" cy="368300"/>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gray">
          <a:xfrm>
            <a:off x="404813" y="1412875"/>
            <a:ext cx="8343651"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17420" name="Rectangle 12"/>
          <p:cNvSpPr>
            <a:spLocks noChangeArrowheads="1"/>
          </p:cNvSpPr>
          <p:nvPr/>
        </p:nvSpPr>
        <p:spPr bwMode="auto">
          <a:xfrm>
            <a:off x="323528" y="1386355"/>
            <a:ext cx="84614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u="sng" dirty="0" smtClean="0">
              <a:latin typeface="Arial" pitchFamily="34" charset="0"/>
              <a:cs typeface="Arial" pitchFamily="34" charset="0"/>
            </a:endParaRPr>
          </a:p>
          <a:p>
            <a:pPr lvl="0" algn="just" eaLnBrk="0" fontAlgn="base" hangingPunct="0">
              <a:lnSpc>
                <a:spcPct val="150000"/>
              </a:lnSpc>
              <a:spcBef>
                <a:spcPct val="0"/>
              </a:spcBef>
              <a:spcAft>
                <a:spcPct val="0"/>
              </a:spcAft>
            </a:pPr>
            <a:endParaRPr lang="nl-NL" sz="1000" b="1" dirty="0" smtClean="0">
              <a:latin typeface="Arial" pitchFamily="34" charset="0"/>
              <a:cs typeface="Arial" pitchFamily="34" charset="0"/>
            </a:endParaRPr>
          </a:p>
        </p:txBody>
      </p:sp>
      <p:sp>
        <p:nvSpPr>
          <p:cNvPr id="9" name="Rechthoek 8"/>
          <p:cNvSpPr/>
          <p:nvPr/>
        </p:nvSpPr>
        <p:spPr>
          <a:xfrm>
            <a:off x="395536" y="1124744"/>
            <a:ext cx="8748464" cy="3877985"/>
          </a:xfrm>
          <a:prstGeom prst="rect">
            <a:avLst/>
          </a:prstGeom>
        </p:spPr>
        <p:txBody>
          <a:bodyPr wrap="square">
            <a:spAutoFit/>
          </a:bodyPr>
          <a:lstStyle/>
          <a:p>
            <a:pPr lvl="0" algn="just" eaLnBrk="0" fontAlgn="base" hangingPunct="0">
              <a:lnSpc>
                <a:spcPct val="150000"/>
              </a:lnSpc>
              <a:spcBef>
                <a:spcPct val="0"/>
              </a:spcBef>
              <a:spcAft>
                <a:spcPct val="0"/>
              </a:spcAft>
              <a:tabLst>
                <a:tab pos="179388" algn="l"/>
              </a:tabLst>
            </a:pPr>
            <a:r>
              <a:rPr lang="nl-NL" sz="1600" b="1" dirty="0" smtClean="0">
                <a:solidFill>
                  <a:schemeClr val="accent1"/>
                </a:solidFill>
                <a:latin typeface="Arial" pitchFamily="34" charset="0"/>
                <a:cs typeface="Arial" pitchFamily="34" charset="0"/>
              </a:rPr>
              <a:t>AANSTELLING VERENIGINGSMANAGER VPIJ</a:t>
            </a:r>
          </a:p>
          <a:p>
            <a:pPr lvl="0" algn="just" eaLnBrk="0" fontAlgn="base" hangingPunct="0">
              <a:lnSpc>
                <a:spcPct val="150000"/>
              </a:lnSpc>
              <a:spcBef>
                <a:spcPct val="0"/>
              </a:spcBef>
              <a:spcAft>
                <a:spcPct val="0"/>
              </a:spcAft>
              <a:tabLst>
                <a:tab pos="179388" algn="l"/>
              </a:tabLst>
            </a:pPr>
            <a:endParaRPr lang="nl-NL" sz="1400" b="1" dirty="0" smtClean="0">
              <a:latin typeface="Arial" pitchFamily="34" charset="0"/>
              <a:cs typeface="Arial" pitchFamily="34" charset="0"/>
            </a:endParaRPr>
          </a:p>
          <a:p>
            <a:pPr lvl="0" algn="just" eaLnBrk="0" fontAlgn="base" hangingPunct="0">
              <a:lnSpc>
                <a:spcPct val="150000"/>
              </a:lnSpc>
              <a:spcBef>
                <a:spcPct val="0"/>
              </a:spcBef>
              <a:spcAft>
                <a:spcPct val="0"/>
              </a:spcAft>
              <a:buClr>
                <a:schemeClr val="accent1"/>
              </a:buClr>
              <a:buFont typeface="Wingdings" pitchFamily="2" charset="2"/>
              <a:buChar char="§"/>
              <a:tabLst>
                <a:tab pos="179388" algn="l"/>
              </a:tabLst>
            </a:pPr>
            <a:r>
              <a:rPr lang="nl-NL" sz="1400" b="1" dirty="0" smtClean="0">
                <a:latin typeface="Arial" pitchFamily="34" charset="0"/>
                <a:cs typeface="Arial" pitchFamily="34" charset="0"/>
              </a:rPr>
              <a:t>	</a:t>
            </a:r>
            <a:r>
              <a:rPr lang="nl-NL" sz="1400" b="1" dirty="0" smtClean="0">
                <a:latin typeface="Arial" pitchFamily="34" charset="0"/>
                <a:cs typeface="Arial" pitchFamily="34" charset="0"/>
              </a:rPr>
              <a:t>In de notitie is de volgende vraag  aan </a:t>
            </a:r>
            <a:r>
              <a:rPr lang="nl-NL" sz="1400" b="1" dirty="0" smtClean="0">
                <a:latin typeface="Arial" pitchFamily="34" charset="0"/>
                <a:cs typeface="Arial" pitchFamily="34" charset="0"/>
              </a:rPr>
              <a:t>de </a:t>
            </a:r>
            <a:r>
              <a:rPr lang="nl-NL" sz="1400" b="1" dirty="0" err="1" smtClean="0">
                <a:latin typeface="Arial" pitchFamily="34" charset="0"/>
                <a:cs typeface="Arial" pitchFamily="34" charset="0"/>
              </a:rPr>
              <a:t>VPIJ-leden</a:t>
            </a:r>
            <a:r>
              <a:rPr lang="nl-NL" sz="1400" b="1" dirty="0" smtClean="0">
                <a:latin typeface="Arial" pitchFamily="34" charset="0"/>
                <a:cs typeface="Arial" pitchFamily="34" charset="0"/>
              </a:rPr>
              <a:t> gesteld:</a:t>
            </a:r>
          </a:p>
          <a:p>
            <a:pPr lvl="0" algn="just" eaLnBrk="0" fontAlgn="base" hangingPunct="0">
              <a:lnSpc>
                <a:spcPct val="150000"/>
              </a:lnSpc>
              <a:spcBef>
                <a:spcPct val="0"/>
              </a:spcBef>
              <a:spcAft>
                <a:spcPct val="0"/>
              </a:spcAft>
              <a:tabLst>
                <a:tab pos="179388" algn="l"/>
              </a:tabLst>
            </a:pPr>
            <a:endParaRPr lang="nl-NL" sz="800" b="1" dirty="0" smtClean="0">
              <a:latin typeface="Arial" pitchFamily="34" charset="0"/>
              <a:cs typeface="Arial" pitchFamily="34" charset="0"/>
            </a:endParaRPr>
          </a:p>
          <a:p>
            <a:pPr>
              <a:lnSpc>
                <a:spcPct val="150000"/>
              </a:lnSpc>
              <a:tabLst>
                <a:tab pos="179388" algn="l"/>
                <a:tab pos="452438" algn="l"/>
              </a:tabLst>
            </a:pPr>
            <a:r>
              <a:rPr lang="nl-NL" sz="1400" b="1" dirty="0" smtClean="0">
                <a:latin typeface="Arial" pitchFamily="34" charset="0"/>
                <a:cs typeface="Arial" pitchFamily="34" charset="0"/>
              </a:rPr>
              <a:t>	</a:t>
            </a:r>
            <a:r>
              <a:rPr lang="nl-NL" sz="1400" b="1" dirty="0" smtClean="0">
                <a:latin typeface="Arial" pitchFamily="34" charset="0"/>
                <a:cs typeface="Arial" pitchFamily="34" charset="0"/>
              </a:rPr>
              <a:t>Kunt </a:t>
            </a:r>
            <a:r>
              <a:rPr lang="nl-NL" sz="1400" b="1" dirty="0" smtClean="0">
                <a:latin typeface="Arial" pitchFamily="34" charset="0"/>
                <a:cs typeface="Arial" pitchFamily="34" charset="0"/>
              </a:rPr>
              <a:t>u zich vinden in de aanstelling van een Verenigingsmanager?</a:t>
            </a:r>
          </a:p>
          <a:p>
            <a:pPr>
              <a:lnSpc>
                <a:spcPct val="150000"/>
              </a:lnSpc>
              <a:tabLst>
                <a:tab pos="179388" algn="l"/>
                <a:tab pos="452438" algn="l"/>
              </a:tabLst>
            </a:pPr>
            <a:endParaRPr lang="nl-NL" sz="1400" b="1" dirty="0" smtClean="0">
              <a:latin typeface="Arial" pitchFamily="34" charset="0"/>
              <a:cs typeface="Arial" pitchFamily="34" charset="0"/>
            </a:endParaRPr>
          </a:p>
          <a:p>
            <a:pPr>
              <a:lnSpc>
                <a:spcPct val="150000"/>
              </a:lnSpc>
              <a:tabLst>
                <a:tab pos="179388" algn="l"/>
                <a:tab pos="452438" algn="l"/>
              </a:tabLst>
            </a:pPr>
            <a:endParaRPr lang="nl-NL" sz="1400" b="1" dirty="0" smtClean="0">
              <a:latin typeface="Arial" pitchFamily="34" charset="0"/>
              <a:cs typeface="Arial" pitchFamily="34" charset="0"/>
            </a:endParaRPr>
          </a:p>
          <a:p>
            <a:pPr>
              <a:lnSpc>
                <a:spcPct val="150000"/>
              </a:lnSpc>
              <a:buClr>
                <a:schemeClr val="accent1"/>
              </a:buClr>
              <a:buFont typeface="Wingdings" pitchFamily="2" charset="2"/>
              <a:buChar char="§"/>
              <a:tabLst>
                <a:tab pos="179388" algn="l"/>
              </a:tabLst>
            </a:pPr>
            <a:r>
              <a:rPr lang="nl-NL" sz="1400" b="1" dirty="0" smtClean="0">
                <a:latin typeface="Arial" pitchFamily="34" charset="0"/>
                <a:cs typeface="Arial" pitchFamily="34" charset="0"/>
              </a:rPr>
              <a:t>	</a:t>
            </a:r>
            <a:r>
              <a:rPr lang="nl-NL" sz="1400" b="1" dirty="0" smtClean="0">
                <a:latin typeface="Arial" pitchFamily="34" charset="0"/>
                <a:cs typeface="Arial" pitchFamily="34" charset="0"/>
              </a:rPr>
              <a:t>De respons was dat 36% met ja antwoordde en 1 lid met nee.</a:t>
            </a:r>
            <a:endParaRPr lang="nl-NL" sz="800" b="1" dirty="0" smtClean="0">
              <a:latin typeface="Arial" pitchFamily="34" charset="0"/>
              <a:cs typeface="Arial" pitchFamily="34" charset="0"/>
            </a:endParaRPr>
          </a:p>
          <a:p>
            <a:pPr>
              <a:lnSpc>
                <a:spcPct val="150000"/>
              </a:lnSpc>
              <a:tabLst>
                <a:tab pos="179388" algn="l"/>
              </a:tabLst>
            </a:pPr>
            <a:r>
              <a:rPr lang="nl-NL" sz="1400" b="1" dirty="0" smtClean="0">
                <a:latin typeface="Arial" pitchFamily="34" charset="0"/>
                <a:cs typeface="Arial" pitchFamily="34" charset="0"/>
              </a:rPr>
              <a:t>	</a:t>
            </a:r>
          </a:p>
          <a:p>
            <a:pPr>
              <a:lnSpc>
                <a:spcPct val="150000"/>
              </a:lnSpc>
              <a:buClr>
                <a:schemeClr val="accent1"/>
              </a:buClr>
              <a:buFont typeface="Wingdings" pitchFamily="2" charset="2"/>
              <a:buChar char="§"/>
              <a:tabLst>
                <a:tab pos="179388" algn="l"/>
              </a:tabLst>
            </a:pPr>
            <a:r>
              <a:rPr lang="nl-NL" sz="1400" b="1" dirty="0" smtClean="0">
                <a:latin typeface="Arial" pitchFamily="34" charset="0"/>
                <a:cs typeface="Arial" pitchFamily="34" charset="0"/>
              </a:rPr>
              <a:t>	Het </a:t>
            </a:r>
            <a:r>
              <a:rPr lang="nl-NL" sz="1400" b="1" dirty="0" err="1" smtClean="0">
                <a:latin typeface="Arial" pitchFamily="34" charset="0"/>
                <a:cs typeface="Arial" pitchFamily="34" charset="0"/>
              </a:rPr>
              <a:t>VPIJ-bestuur</a:t>
            </a:r>
            <a:r>
              <a:rPr lang="nl-NL" sz="1400" b="1" dirty="0" smtClean="0">
                <a:latin typeface="Arial" pitchFamily="34" charset="0"/>
                <a:cs typeface="Arial" pitchFamily="34" charset="0"/>
              </a:rPr>
              <a:t> is in gesprek met Workel (nieuwe </a:t>
            </a:r>
            <a:r>
              <a:rPr lang="nl-NL" sz="1400" b="1" dirty="0" err="1" smtClean="0">
                <a:latin typeface="Arial" pitchFamily="34" charset="0"/>
                <a:cs typeface="Arial" pitchFamily="34" charset="0"/>
              </a:rPr>
              <a:t>HSE-director</a:t>
            </a:r>
            <a:r>
              <a:rPr lang="nl-NL" sz="1400" b="1" dirty="0" smtClean="0">
                <a:latin typeface="Arial" pitchFamily="34" charset="0"/>
                <a:cs typeface="Arial" pitchFamily="34" charset="0"/>
              </a:rPr>
              <a:t> </a:t>
            </a:r>
            <a:r>
              <a:rPr lang="nl-NL" sz="1400" b="1" dirty="0" smtClean="0">
                <a:latin typeface="Arial" pitchFamily="34" charset="0"/>
                <a:cs typeface="Arial" pitchFamily="34" charset="0"/>
              </a:rPr>
              <a:t>TSE) over de voorwaarden.</a:t>
            </a:r>
          </a:p>
          <a:p>
            <a:pPr lvl="0" algn="just" eaLnBrk="0" fontAlgn="base" hangingPunct="0">
              <a:lnSpc>
                <a:spcPct val="150000"/>
              </a:lnSpc>
              <a:spcBef>
                <a:spcPct val="0"/>
              </a:spcBef>
              <a:spcAft>
                <a:spcPct val="0"/>
              </a:spcAft>
            </a:pPr>
            <a:endParaRPr lang="nl-NL" sz="1400" b="1" dirty="0" smtClean="0">
              <a:latin typeface="Arial" pitchFamily="34" charset="0"/>
              <a:cs typeface="Arial" pitchFamily="34" charset="0"/>
            </a:endParaRPr>
          </a:p>
          <a:p>
            <a:pPr>
              <a:lnSpc>
                <a:spcPct val="150000"/>
              </a:lnSpc>
            </a:pPr>
            <a:endParaRPr lang="nl-NL" sz="1400" dirty="0"/>
          </a:p>
        </p:txBody>
      </p:sp>
      <p:sp>
        <p:nvSpPr>
          <p:cNvPr id="10" name="Tijdelijke aanduiding voor voettekst 4"/>
          <p:cNvSpPr txBox="1">
            <a:spLocks/>
          </p:cNvSpPr>
          <p:nvPr/>
        </p:nvSpPr>
        <p:spPr>
          <a:xfrm>
            <a:off x="395288" y="260648"/>
            <a:ext cx="3598862" cy="215900"/>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t>VeiligheidsPlatform IJmond</a:t>
            </a:r>
          </a:p>
        </p:txBody>
      </p:sp>
      <p:sp>
        <p:nvSpPr>
          <p:cNvPr id="11" name="Rechthoek 10"/>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2" name="Tijdelijke aanduiding voor voettekst 4"/>
          <p:cNvSpPr txBox="1">
            <a:spLocks/>
          </p:cNvSpPr>
          <p:nvPr/>
        </p:nvSpPr>
        <p:spPr bwMode="auto">
          <a:xfrm>
            <a:off x="481012" y="347961"/>
            <a:ext cx="5171107" cy="200719"/>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MEDEDELINGEN</a:t>
            </a:r>
            <a:endParaRPr lang="en-GB" altLang="nl-NL" sz="1600" b="1" dirty="0">
              <a:solidFill>
                <a:schemeClr val="bg1"/>
              </a:solidFill>
              <a:latin typeface="Arial" pitchFamily="34" charset="0"/>
              <a:cs typeface="Arial" pitchFamily="34" charset="0"/>
            </a:endParaRPr>
          </a:p>
        </p:txBody>
      </p:sp>
      <p:pic>
        <p:nvPicPr>
          <p:cNvPr id="13" name="Picture 5"/>
          <p:cNvPicPr>
            <a:picLocks noChangeAspect="1" noChangeArrowheads="1"/>
          </p:cNvPicPr>
          <p:nvPr/>
        </p:nvPicPr>
        <p:blipFill>
          <a:blip r:embed="rId2" cstate="print"/>
          <a:srcRect/>
          <a:stretch>
            <a:fillRect/>
          </a:stretch>
        </p:blipFill>
        <p:spPr bwMode="auto">
          <a:xfrm>
            <a:off x="8255000" y="303511"/>
            <a:ext cx="407988" cy="368300"/>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ChangeArrowheads="1"/>
          </p:cNvSpPr>
          <p:nvPr/>
        </p:nvSpPr>
        <p:spPr bwMode="gray">
          <a:xfrm>
            <a:off x="404813" y="1412875"/>
            <a:ext cx="7996237" cy="5108575"/>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sp>
        <p:nvSpPr>
          <p:cNvPr id="11270" name="Rectangle 7"/>
          <p:cNvSpPr>
            <a:spLocks noChangeArrowheads="1"/>
          </p:cNvSpPr>
          <p:nvPr/>
        </p:nvSpPr>
        <p:spPr bwMode="gray">
          <a:xfrm>
            <a:off x="395536" y="1196752"/>
            <a:ext cx="7996237" cy="1728093"/>
          </a:xfrm>
          <a:prstGeom prst="rect">
            <a:avLst/>
          </a:prstGeom>
          <a:noFill/>
          <a:ln w="9525">
            <a:noFill/>
            <a:miter lim="800000"/>
            <a:headEnd/>
            <a:tailEnd/>
          </a:ln>
        </p:spPr>
        <p:txBody>
          <a:bodyPr lIns="0" tIns="0" rIns="0" bIns="0"/>
          <a:lstStyle/>
          <a:p>
            <a:pPr defTabSz="801688">
              <a:lnSpc>
                <a:spcPct val="125000"/>
              </a:lnSpc>
            </a:pPr>
            <a:endParaRPr lang="nl-NL" altLang="nl-NL" sz="1200" b="1">
              <a:ea typeface="MS PGothic" pitchFamily="34" charset="-128"/>
            </a:endParaRPr>
          </a:p>
        </p:txBody>
      </p:sp>
      <p:pic>
        <p:nvPicPr>
          <p:cNvPr id="5123" name="Picture 3"/>
          <p:cNvPicPr>
            <a:picLocks noChangeAspect="1" noChangeArrowheads="1"/>
          </p:cNvPicPr>
          <p:nvPr/>
        </p:nvPicPr>
        <p:blipFill>
          <a:blip r:embed="rId2" cstate="print"/>
          <a:srcRect/>
          <a:stretch>
            <a:fillRect/>
          </a:stretch>
        </p:blipFill>
        <p:spPr bwMode="auto">
          <a:xfrm>
            <a:off x="467544" y="1268760"/>
            <a:ext cx="8156573" cy="5065820"/>
          </a:xfrm>
          <a:prstGeom prst="rect">
            <a:avLst/>
          </a:prstGeom>
          <a:noFill/>
          <a:ln w="9525">
            <a:solidFill>
              <a:schemeClr val="tx1"/>
            </a:solidFill>
            <a:miter lim="800000"/>
            <a:headEnd/>
            <a:tailEnd/>
          </a:ln>
          <a:effectLst/>
        </p:spPr>
      </p:pic>
      <p:sp>
        <p:nvSpPr>
          <p:cNvPr id="8" name="Tijdelijke aanduiding voor voettekst 4"/>
          <p:cNvSpPr txBox="1">
            <a:spLocks/>
          </p:cNvSpPr>
          <p:nvPr/>
        </p:nvSpPr>
        <p:spPr>
          <a:xfrm>
            <a:off x="395288" y="260648"/>
            <a:ext cx="3598862" cy="215900"/>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t>VeiligheidsPlatform IJmond</a:t>
            </a:r>
          </a:p>
        </p:txBody>
      </p:sp>
      <p:sp>
        <p:nvSpPr>
          <p:cNvPr id="9" name="Rechthoek 8"/>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0" name="Tijdelijke aanduiding voor voettekst 4"/>
          <p:cNvSpPr txBox="1">
            <a:spLocks/>
          </p:cNvSpPr>
          <p:nvPr/>
        </p:nvSpPr>
        <p:spPr bwMode="auto">
          <a:xfrm>
            <a:off x="481012" y="347961"/>
            <a:ext cx="5171107" cy="200719"/>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MEDEDELINGEN</a:t>
            </a:r>
            <a:endParaRPr lang="en-GB" altLang="nl-NL" sz="1600" b="1" dirty="0">
              <a:solidFill>
                <a:schemeClr val="bg1"/>
              </a:solidFill>
              <a:latin typeface="Arial" pitchFamily="34" charset="0"/>
              <a:cs typeface="Arial" pitchFamily="34" charset="0"/>
            </a:endParaRPr>
          </a:p>
        </p:txBody>
      </p:sp>
      <p:pic>
        <p:nvPicPr>
          <p:cNvPr id="11" name="Picture 5"/>
          <p:cNvPicPr>
            <a:picLocks noChangeAspect="1" noChangeArrowheads="1"/>
          </p:cNvPicPr>
          <p:nvPr/>
        </p:nvPicPr>
        <p:blipFill>
          <a:blip r:embed="rId3" cstate="print"/>
          <a:srcRect/>
          <a:stretch>
            <a:fillRect/>
          </a:stretch>
        </p:blipFill>
        <p:spPr bwMode="auto">
          <a:xfrm>
            <a:off x="8255000" y="303511"/>
            <a:ext cx="407988" cy="368300"/>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txBox="1">
            <a:spLocks/>
          </p:cNvSpPr>
          <p:nvPr/>
        </p:nvSpPr>
        <p:spPr>
          <a:xfrm>
            <a:off x="395288" y="260648"/>
            <a:ext cx="3598862" cy="215900"/>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t>VeiligheidsPlatform IJmond</a:t>
            </a:r>
          </a:p>
        </p:txBody>
      </p:sp>
      <p:sp>
        <p:nvSpPr>
          <p:cNvPr id="10" name="Rechthoek 9"/>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1" name="Tijdelijke aanduiding voor voettekst 4"/>
          <p:cNvSpPr txBox="1">
            <a:spLocks/>
          </p:cNvSpPr>
          <p:nvPr/>
        </p:nvSpPr>
        <p:spPr bwMode="auto">
          <a:xfrm>
            <a:off x="481012" y="347961"/>
            <a:ext cx="5171107" cy="200719"/>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MEDEDELINGEN</a:t>
            </a:r>
            <a:endParaRPr lang="en-GB" altLang="nl-NL" sz="1600" b="1" dirty="0">
              <a:solidFill>
                <a:schemeClr val="bg1"/>
              </a:solidFill>
              <a:latin typeface="Arial" pitchFamily="34" charset="0"/>
              <a:cs typeface="Arial" pitchFamily="34" charset="0"/>
            </a:endParaRPr>
          </a:p>
        </p:txBody>
      </p:sp>
      <p:pic>
        <p:nvPicPr>
          <p:cNvPr id="12" name="Picture 5"/>
          <p:cNvPicPr>
            <a:picLocks noChangeAspect="1" noChangeArrowheads="1"/>
          </p:cNvPicPr>
          <p:nvPr/>
        </p:nvPicPr>
        <p:blipFill>
          <a:blip r:embed="rId3" cstate="print"/>
          <a:srcRect/>
          <a:stretch>
            <a:fillRect/>
          </a:stretch>
        </p:blipFill>
        <p:spPr bwMode="auto">
          <a:xfrm>
            <a:off x="8255000" y="303511"/>
            <a:ext cx="407988" cy="368300"/>
          </a:xfrm>
          <a:prstGeom prst="rect">
            <a:avLst/>
          </a:prstGeom>
          <a:noFill/>
          <a:ln w="19050" algn="ctr">
            <a:noFill/>
            <a:miter lim="800000"/>
            <a:headEnd/>
            <a:tailEnd/>
          </a:ln>
        </p:spPr>
      </p:pic>
      <p:sp>
        <p:nvSpPr>
          <p:cNvPr id="14" name="Rechthoek 13"/>
          <p:cNvSpPr/>
          <p:nvPr/>
        </p:nvSpPr>
        <p:spPr>
          <a:xfrm>
            <a:off x="395536" y="980728"/>
            <a:ext cx="8352928" cy="3262432"/>
          </a:xfrm>
          <a:prstGeom prst="rect">
            <a:avLst/>
          </a:prstGeom>
        </p:spPr>
        <p:txBody>
          <a:bodyPr wrap="square">
            <a:spAutoFit/>
          </a:bodyPr>
          <a:lstStyle/>
          <a:p>
            <a:pPr fontAlgn="base">
              <a:lnSpc>
                <a:spcPct val="150000"/>
              </a:lnSpc>
            </a:pPr>
            <a:r>
              <a:rPr lang="nl-NL" sz="1600" b="1" dirty="0" smtClean="0">
                <a:solidFill>
                  <a:schemeClr val="accent1"/>
                </a:solidFill>
                <a:latin typeface="Arial" pitchFamily="34" charset="0"/>
                <a:cs typeface="Arial" pitchFamily="34" charset="0"/>
              </a:rPr>
              <a:t>VPIJ-TRAININGEN</a:t>
            </a:r>
          </a:p>
          <a:p>
            <a:pPr fontAlgn="base">
              <a:lnSpc>
                <a:spcPct val="150000"/>
              </a:lnSpc>
            </a:pPr>
            <a:endParaRPr lang="nl-NL" sz="1400" b="1" dirty="0" smtClean="0">
              <a:latin typeface="Arial" pitchFamily="34" charset="0"/>
              <a:cs typeface="Arial" pitchFamily="34" charset="0"/>
            </a:endParaRPr>
          </a:p>
          <a:p>
            <a:pPr fontAlgn="base">
              <a:lnSpc>
                <a:spcPct val="150000"/>
              </a:lnSpc>
              <a:buClr>
                <a:schemeClr val="accent1"/>
              </a:buClr>
              <a:buFont typeface="Wingdings" pitchFamily="2" charset="2"/>
              <a:buChar char="§"/>
              <a:tabLst>
                <a:tab pos="179388" algn="l"/>
              </a:tabLst>
            </a:pPr>
            <a:r>
              <a:rPr lang="nl-NL" sz="1400" b="1" dirty="0" smtClean="0">
                <a:latin typeface="Arial" pitchFamily="34" charset="0"/>
                <a:cs typeface="Arial" pitchFamily="34" charset="0"/>
              </a:rPr>
              <a:t>	</a:t>
            </a:r>
            <a:r>
              <a:rPr lang="nl-NL" sz="1400" b="1" dirty="0" smtClean="0">
                <a:latin typeface="Arial" pitchFamily="34" charset="0"/>
                <a:cs typeface="Arial" pitchFamily="34" charset="0"/>
              </a:rPr>
              <a:t>Module 3 van </a:t>
            </a:r>
            <a:r>
              <a:rPr lang="nl-NL" sz="1400" b="1" dirty="0" smtClean="0">
                <a:latin typeface="Arial" pitchFamily="34" charset="0"/>
                <a:cs typeface="Arial" pitchFamily="34" charset="0"/>
              </a:rPr>
              <a:t>de </a:t>
            </a:r>
            <a:r>
              <a:rPr lang="nl-NL" sz="1400" b="1" dirty="0" smtClean="0">
                <a:latin typeface="Arial" pitchFamily="34" charset="0"/>
                <a:cs typeface="Arial" pitchFamily="34" charset="0"/>
              </a:rPr>
              <a:t>VPIJ trainingen (“</a:t>
            </a:r>
            <a:r>
              <a:rPr lang="nl-NL" sz="1400" b="1" dirty="0" smtClean="0">
                <a:latin typeface="Arial" pitchFamily="34" charset="0"/>
                <a:cs typeface="Arial" pitchFamily="34" charset="0"/>
              </a:rPr>
              <a:t>DIAP</a:t>
            </a:r>
            <a:r>
              <a:rPr lang="nl-NL" sz="1400" b="1" dirty="0" smtClean="0">
                <a:latin typeface="Arial" pitchFamily="34" charset="0"/>
                <a:cs typeface="Arial" pitchFamily="34" charset="0"/>
              </a:rPr>
              <a:t>”) </a:t>
            </a:r>
            <a:r>
              <a:rPr lang="nl-NL" sz="1400" b="1" dirty="0" smtClean="0">
                <a:latin typeface="Arial" pitchFamily="34" charset="0"/>
                <a:cs typeface="Arial" pitchFamily="34" charset="0"/>
              </a:rPr>
              <a:t>begint op maandag 16 september 2019</a:t>
            </a:r>
            <a:r>
              <a:rPr lang="nl-NL" sz="1400" b="1" dirty="0" smtClean="0">
                <a:latin typeface="Arial" pitchFamily="34" charset="0"/>
                <a:cs typeface="Arial" pitchFamily="34" charset="0"/>
              </a:rPr>
              <a:t>.</a:t>
            </a:r>
          </a:p>
          <a:p>
            <a:pPr fontAlgn="base">
              <a:lnSpc>
                <a:spcPct val="150000"/>
              </a:lnSpc>
              <a:buClr>
                <a:schemeClr val="accent1"/>
              </a:buClr>
              <a:buFont typeface="Wingdings" pitchFamily="2" charset="2"/>
              <a:buChar char="§"/>
              <a:tabLst>
                <a:tab pos="179388" algn="l"/>
              </a:tabLst>
            </a:pPr>
            <a:endParaRPr lang="nl-NL" sz="1000" b="1" dirty="0" smtClean="0">
              <a:latin typeface="Arial" pitchFamily="34" charset="0"/>
              <a:cs typeface="Arial" pitchFamily="34" charset="0"/>
            </a:endParaRPr>
          </a:p>
          <a:p>
            <a:pPr fontAlgn="base">
              <a:lnSpc>
                <a:spcPct val="150000"/>
              </a:lnSpc>
              <a:buClr>
                <a:schemeClr val="accent1"/>
              </a:buClr>
              <a:buFont typeface="Wingdings" pitchFamily="2" charset="2"/>
              <a:buChar char="§"/>
              <a:tabLst>
                <a:tab pos="179388" algn="l"/>
              </a:tabLst>
            </a:pPr>
            <a:r>
              <a:rPr lang="nl-NL" sz="1400" b="1" dirty="0" smtClean="0">
                <a:latin typeface="Arial" pitchFamily="34" charset="0"/>
                <a:cs typeface="Arial" pitchFamily="34" charset="0"/>
              </a:rPr>
              <a:t>	Ook voor module 1 en 2 kunt u nog uw medewerkers opgeven (Gedrag &amp; Risicoherkenning).</a:t>
            </a:r>
            <a:endParaRPr lang="nl-NL" sz="1400" b="1" dirty="0" smtClean="0">
              <a:latin typeface="Arial" pitchFamily="34" charset="0"/>
              <a:cs typeface="Arial" pitchFamily="34" charset="0"/>
            </a:endParaRPr>
          </a:p>
          <a:p>
            <a:pPr fontAlgn="base">
              <a:lnSpc>
                <a:spcPct val="150000"/>
              </a:lnSpc>
              <a:buClr>
                <a:schemeClr val="accent1"/>
              </a:buClr>
              <a:buFont typeface="Wingdings" pitchFamily="2" charset="2"/>
              <a:buChar char="§"/>
              <a:tabLst>
                <a:tab pos="179388" algn="l"/>
              </a:tabLst>
            </a:pPr>
            <a:endParaRPr lang="nl-NL" sz="1000" b="1" dirty="0" smtClean="0">
              <a:latin typeface="Arial" pitchFamily="34" charset="0"/>
              <a:cs typeface="Arial" pitchFamily="34" charset="0"/>
            </a:endParaRPr>
          </a:p>
          <a:p>
            <a:pPr fontAlgn="base">
              <a:lnSpc>
                <a:spcPct val="150000"/>
              </a:lnSpc>
              <a:buClr>
                <a:schemeClr val="accent1"/>
              </a:buClr>
              <a:buFont typeface="Wingdings" pitchFamily="2" charset="2"/>
              <a:buChar char="§"/>
              <a:tabLst>
                <a:tab pos="179388" algn="l"/>
              </a:tabLst>
            </a:pPr>
            <a:r>
              <a:rPr lang="nl-NL" sz="1400" b="1" dirty="0" smtClean="0">
                <a:latin typeface="Arial" pitchFamily="34" charset="0"/>
                <a:cs typeface="Arial" pitchFamily="34" charset="0"/>
              </a:rPr>
              <a:t>	De </a:t>
            </a:r>
            <a:r>
              <a:rPr lang="nl-NL" sz="1400" b="1" dirty="0" smtClean="0">
                <a:latin typeface="Arial" pitchFamily="34" charset="0"/>
                <a:cs typeface="Arial" pitchFamily="34" charset="0"/>
              </a:rPr>
              <a:t>“Workshop </a:t>
            </a:r>
            <a:r>
              <a:rPr lang="nl-NL" sz="1400" b="1" dirty="0" smtClean="0">
                <a:latin typeface="Arial" pitchFamily="34" charset="0"/>
                <a:cs typeface="Arial" pitchFamily="34" charset="0"/>
              </a:rPr>
              <a:t>Integriteit” (</a:t>
            </a:r>
            <a:r>
              <a:rPr lang="nl-NL" sz="1400" b="1" dirty="0" err="1" smtClean="0">
                <a:latin typeface="Arial" pitchFamily="34" charset="0"/>
                <a:cs typeface="Arial" pitchFamily="34" charset="0"/>
              </a:rPr>
              <a:t>Jorge</a:t>
            </a:r>
            <a:r>
              <a:rPr lang="nl-NL" sz="1400" b="1" dirty="0" smtClean="0">
                <a:latin typeface="Arial" pitchFamily="34" charset="0"/>
                <a:cs typeface="Arial" pitchFamily="34" charset="0"/>
              </a:rPr>
              <a:t> Passos / </a:t>
            </a:r>
            <a:r>
              <a:rPr lang="nl-NL" sz="1400" b="1" dirty="0" err="1" smtClean="0">
                <a:latin typeface="Arial" pitchFamily="34" charset="0"/>
                <a:cs typeface="Arial" pitchFamily="34" charset="0"/>
              </a:rPr>
              <a:t>Tata</a:t>
            </a:r>
            <a:r>
              <a:rPr lang="nl-NL" sz="1400" b="1" dirty="0" smtClean="0">
                <a:latin typeface="Arial" pitchFamily="34" charset="0"/>
                <a:cs typeface="Arial" pitchFamily="34" charset="0"/>
              </a:rPr>
              <a:t> DBB) </a:t>
            </a:r>
            <a:r>
              <a:rPr lang="nl-NL" sz="1400" b="1" dirty="0" smtClean="0">
                <a:latin typeface="Arial" pitchFamily="34" charset="0"/>
                <a:cs typeface="Arial" pitchFamily="34" charset="0"/>
              </a:rPr>
              <a:t>kan op verzoek worden georganiseerd</a:t>
            </a:r>
            <a:r>
              <a:rPr lang="nl-NL" sz="1400" b="1" dirty="0" smtClean="0">
                <a:latin typeface="Arial" pitchFamily="34" charset="0"/>
                <a:cs typeface="Arial" pitchFamily="34" charset="0"/>
              </a:rPr>
              <a:t>.</a:t>
            </a:r>
          </a:p>
          <a:p>
            <a:pPr fontAlgn="base">
              <a:lnSpc>
                <a:spcPct val="150000"/>
              </a:lnSpc>
              <a:buClr>
                <a:schemeClr val="accent1"/>
              </a:buClr>
              <a:buFont typeface="Wingdings" pitchFamily="2" charset="2"/>
              <a:buChar char="§"/>
              <a:tabLst>
                <a:tab pos="179388" algn="l"/>
              </a:tabLst>
            </a:pPr>
            <a:endParaRPr lang="nl-NL" sz="1000" b="1" dirty="0" smtClean="0">
              <a:latin typeface="Arial" pitchFamily="34" charset="0"/>
              <a:cs typeface="Arial" pitchFamily="34" charset="0"/>
            </a:endParaRPr>
          </a:p>
          <a:p>
            <a:pPr fontAlgn="base">
              <a:lnSpc>
                <a:spcPct val="150000"/>
              </a:lnSpc>
              <a:buClr>
                <a:schemeClr val="accent1"/>
              </a:buClr>
              <a:buFont typeface="Wingdings" pitchFamily="2" charset="2"/>
              <a:buChar char="§"/>
              <a:tabLst>
                <a:tab pos="179388" algn="l"/>
              </a:tabLst>
            </a:pPr>
            <a:r>
              <a:rPr lang="nl-NL" sz="1400" b="1" dirty="0" smtClean="0">
                <a:latin typeface="Arial" pitchFamily="34" charset="0"/>
                <a:cs typeface="Arial" pitchFamily="34" charset="0"/>
              </a:rPr>
              <a:t>	U kunt uw medewerkers opgeven door een mail te sturen naar: </a:t>
            </a:r>
            <a:r>
              <a:rPr lang="nl-NL" sz="1400" b="1" dirty="0" err="1" smtClean="0">
                <a:latin typeface="Arial" pitchFamily="34" charset="0"/>
                <a:cs typeface="Arial" pitchFamily="34" charset="0"/>
              </a:rPr>
              <a:t>carola.hamer</a:t>
            </a:r>
            <a:r>
              <a:rPr lang="nl-NL" sz="1400" b="1" dirty="0" smtClean="0">
                <a:latin typeface="Arial" pitchFamily="34" charset="0"/>
                <a:cs typeface="Arial" pitchFamily="34" charset="0"/>
              </a:rPr>
              <a:t>@</a:t>
            </a:r>
            <a:r>
              <a:rPr lang="nl-NL" sz="1400" b="1" dirty="0" err="1" smtClean="0">
                <a:latin typeface="Arial" pitchFamily="34" charset="0"/>
                <a:cs typeface="Arial" pitchFamily="34" charset="0"/>
              </a:rPr>
              <a:t>vpij.nl</a:t>
            </a:r>
            <a:r>
              <a:rPr lang="nl-NL" sz="1400" b="1" dirty="0" smtClean="0">
                <a:latin typeface="Arial" pitchFamily="34" charset="0"/>
                <a:cs typeface="Arial" pitchFamily="34" charset="0"/>
              </a:rPr>
              <a:t>. </a:t>
            </a:r>
          </a:p>
          <a:p>
            <a:pPr fontAlgn="base"/>
            <a:endParaRPr lang="nl-NL" sz="1400" b="1" dirty="0" smtClean="0">
              <a:latin typeface="Arial" pitchFamily="34" charset="0"/>
              <a:cs typeface="Arial" pitchFamily="34" charset="0"/>
            </a:endParaRPr>
          </a:p>
          <a:p>
            <a:pPr fontAlgn="base"/>
            <a:endParaRPr lang="nl-NL" b="1" dirty="0" smtClean="0"/>
          </a:p>
        </p:txBody>
      </p:sp>
      <p:pic>
        <p:nvPicPr>
          <p:cNvPr id="3075" name="Picture 3"/>
          <p:cNvPicPr>
            <a:picLocks noChangeAspect="1" noChangeArrowheads="1"/>
          </p:cNvPicPr>
          <p:nvPr/>
        </p:nvPicPr>
        <p:blipFill>
          <a:blip r:embed="rId4" cstate="print"/>
          <a:srcRect/>
          <a:stretch>
            <a:fillRect/>
          </a:stretch>
        </p:blipFill>
        <p:spPr bwMode="auto">
          <a:xfrm>
            <a:off x="899592" y="4293096"/>
            <a:ext cx="3116422" cy="2232248"/>
          </a:xfrm>
          <a:prstGeom prst="rect">
            <a:avLst/>
          </a:prstGeom>
          <a:noFill/>
          <a:ln w="9525">
            <a:solidFill>
              <a:schemeClr val="tx1"/>
            </a:solid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4932040" y="4293096"/>
            <a:ext cx="3096344" cy="2218678"/>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txBox="1">
            <a:spLocks/>
          </p:cNvSpPr>
          <p:nvPr/>
        </p:nvSpPr>
        <p:spPr>
          <a:xfrm>
            <a:off x="395288" y="260648"/>
            <a:ext cx="3598862" cy="215900"/>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nl-NL" sz="1200" b="0" i="0" u="none" strike="noStrike" kern="1200" cap="none" spc="0" normalizeH="0" baseline="0" noProof="0" smtClean="0">
                <a:ln>
                  <a:noFill/>
                </a:ln>
                <a:solidFill>
                  <a:schemeClr val="tx1">
                    <a:tint val="75000"/>
                  </a:schemeClr>
                </a:solidFill>
                <a:effectLst/>
                <a:uLnTx/>
                <a:uFillTx/>
                <a:latin typeface="Arial" pitchFamily="34" charset="0"/>
                <a:ea typeface="+mn-ea"/>
                <a:cs typeface="Arial" pitchFamily="34" charset="0"/>
              </a:rPr>
              <a:t>VeiligheidsPlatform IJmond</a:t>
            </a:r>
          </a:p>
        </p:txBody>
      </p:sp>
      <p:sp>
        <p:nvSpPr>
          <p:cNvPr id="10" name="Rechthoek 9"/>
          <p:cNvSpPr>
            <a:spLocks noChangeArrowheads="1"/>
          </p:cNvSpPr>
          <p:nvPr/>
        </p:nvSpPr>
        <p:spPr bwMode="auto">
          <a:xfrm>
            <a:off x="381000" y="260648"/>
            <a:ext cx="8483600" cy="460375"/>
          </a:xfrm>
          <a:prstGeom prst="rect">
            <a:avLst/>
          </a:prstGeom>
          <a:solidFill>
            <a:schemeClr val="tx2">
              <a:lumMod val="60000"/>
              <a:lumOff val="40000"/>
            </a:schemeClr>
          </a:solidFill>
          <a:ln w="19050" algn="ctr">
            <a:noFill/>
            <a:round/>
            <a:headEnd/>
            <a:tailEnd/>
          </a:ln>
        </p:spPr>
        <p:txBody>
          <a:bodyPr wrap="none" anchor="ctr"/>
          <a:lstStyle/>
          <a:p>
            <a:pPr algn="ctr" eaLnBrk="1" hangingPunct="1">
              <a:lnSpc>
                <a:spcPct val="500000"/>
              </a:lnSpc>
            </a:pPr>
            <a:endParaRPr lang="nl-NL" altLang="nl-NL"/>
          </a:p>
        </p:txBody>
      </p:sp>
      <p:sp>
        <p:nvSpPr>
          <p:cNvPr id="11" name="Tijdelijke aanduiding voor voettekst 4"/>
          <p:cNvSpPr txBox="1">
            <a:spLocks/>
          </p:cNvSpPr>
          <p:nvPr/>
        </p:nvSpPr>
        <p:spPr bwMode="auto">
          <a:xfrm>
            <a:off x="481012" y="347961"/>
            <a:ext cx="5171107" cy="200719"/>
          </a:xfrm>
          <a:prstGeom prst="rect">
            <a:avLst/>
          </a:prstGeom>
          <a:noFill/>
          <a:ln w="9525">
            <a:noFill/>
            <a:miter lim="800000"/>
            <a:headEnd/>
            <a:tailEnd/>
          </a:ln>
        </p:spPr>
        <p:txBody>
          <a:bodyPr/>
          <a:lstStyle/>
          <a:p>
            <a:pPr eaLnBrk="1" hangingPunct="1"/>
            <a:r>
              <a:rPr lang="en-GB" altLang="nl-NL" sz="1600" b="1" dirty="0" smtClean="0">
                <a:solidFill>
                  <a:schemeClr val="bg1"/>
                </a:solidFill>
                <a:latin typeface="Arial" pitchFamily="34" charset="0"/>
                <a:cs typeface="Arial" pitchFamily="34" charset="0"/>
              </a:rPr>
              <a:t>MEDEDELINGEN</a:t>
            </a:r>
            <a:endParaRPr lang="en-GB" altLang="nl-NL" sz="1600" b="1" dirty="0">
              <a:solidFill>
                <a:schemeClr val="bg1"/>
              </a:solidFill>
              <a:latin typeface="Arial" pitchFamily="34" charset="0"/>
              <a:cs typeface="Arial" pitchFamily="34" charset="0"/>
            </a:endParaRPr>
          </a:p>
        </p:txBody>
      </p:sp>
      <p:pic>
        <p:nvPicPr>
          <p:cNvPr id="12" name="Picture 5"/>
          <p:cNvPicPr>
            <a:picLocks noChangeAspect="1" noChangeArrowheads="1"/>
          </p:cNvPicPr>
          <p:nvPr/>
        </p:nvPicPr>
        <p:blipFill>
          <a:blip r:embed="rId3" cstate="print"/>
          <a:srcRect/>
          <a:stretch>
            <a:fillRect/>
          </a:stretch>
        </p:blipFill>
        <p:spPr bwMode="auto">
          <a:xfrm>
            <a:off x="8255000" y="303511"/>
            <a:ext cx="407988" cy="368300"/>
          </a:xfrm>
          <a:prstGeom prst="rect">
            <a:avLst/>
          </a:prstGeom>
          <a:noFill/>
          <a:ln w="19050" algn="ctr">
            <a:noFill/>
            <a:miter lim="800000"/>
            <a:headEnd/>
            <a:tailEnd/>
          </a:ln>
        </p:spPr>
      </p:pic>
      <p:sp>
        <p:nvSpPr>
          <p:cNvPr id="14" name="Rechthoek 13"/>
          <p:cNvSpPr/>
          <p:nvPr/>
        </p:nvSpPr>
        <p:spPr>
          <a:xfrm>
            <a:off x="395536" y="980728"/>
            <a:ext cx="8352928" cy="2354491"/>
          </a:xfrm>
          <a:prstGeom prst="rect">
            <a:avLst/>
          </a:prstGeom>
        </p:spPr>
        <p:txBody>
          <a:bodyPr wrap="square">
            <a:spAutoFit/>
          </a:bodyPr>
          <a:lstStyle/>
          <a:p>
            <a:pPr fontAlgn="base">
              <a:lnSpc>
                <a:spcPct val="150000"/>
              </a:lnSpc>
            </a:pPr>
            <a:r>
              <a:rPr lang="nl-NL" sz="1600" b="1" dirty="0" smtClean="0">
                <a:solidFill>
                  <a:schemeClr val="accent1"/>
                </a:solidFill>
                <a:latin typeface="Arial" pitchFamily="34" charset="0"/>
                <a:cs typeface="Arial" pitchFamily="34" charset="0"/>
              </a:rPr>
              <a:t>JAARBIJEENKOMST VPIJ</a:t>
            </a:r>
            <a:endParaRPr lang="nl-NL" sz="1600" b="1" dirty="0" smtClean="0">
              <a:solidFill>
                <a:schemeClr val="accent1"/>
              </a:solidFill>
              <a:latin typeface="Arial" pitchFamily="34" charset="0"/>
              <a:cs typeface="Arial" pitchFamily="34" charset="0"/>
            </a:endParaRPr>
          </a:p>
          <a:p>
            <a:pPr fontAlgn="base">
              <a:lnSpc>
                <a:spcPct val="150000"/>
              </a:lnSpc>
            </a:pPr>
            <a:endParaRPr lang="nl-NL" sz="1400" b="1" dirty="0" smtClean="0">
              <a:latin typeface="Arial" pitchFamily="34" charset="0"/>
              <a:cs typeface="Arial" pitchFamily="34" charset="0"/>
            </a:endParaRPr>
          </a:p>
          <a:p>
            <a:pPr fontAlgn="base">
              <a:lnSpc>
                <a:spcPct val="150000"/>
              </a:lnSpc>
              <a:buClr>
                <a:schemeClr val="accent1"/>
              </a:buClr>
              <a:buFont typeface="Wingdings" pitchFamily="2" charset="2"/>
              <a:buChar char="§"/>
              <a:tabLst>
                <a:tab pos="179388" algn="l"/>
              </a:tabLst>
            </a:pPr>
            <a:r>
              <a:rPr lang="nl-NL" sz="1400" b="1" dirty="0" smtClean="0">
                <a:latin typeface="Arial" pitchFamily="34" charset="0"/>
                <a:cs typeface="Arial" pitchFamily="34" charset="0"/>
              </a:rPr>
              <a:t>	</a:t>
            </a:r>
            <a:r>
              <a:rPr lang="nl-NL" sz="1400" b="1" dirty="0" smtClean="0">
                <a:latin typeface="Arial" pitchFamily="34" charset="0"/>
                <a:cs typeface="Arial" pitchFamily="34" charset="0"/>
              </a:rPr>
              <a:t>De jaarbijeenkomst VPIJ op 11 oktober aanstaande gaat niet door.</a:t>
            </a:r>
          </a:p>
          <a:p>
            <a:pPr fontAlgn="base">
              <a:lnSpc>
                <a:spcPct val="150000"/>
              </a:lnSpc>
              <a:buClr>
                <a:schemeClr val="accent1"/>
              </a:buClr>
              <a:buFont typeface="Wingdings" pitchFamily="2" charset="2"/>
              <a:buChar char="§"/>
              <a:tabLst>
                <a:tab pos="179388" algn="l"/>
              </a:tabLst>
            </a:pPr>
            <a:endParaRPr lang="nl-NL" sz="1400" b="1" dirty="0" smtClean="0">
              <a:latin typeface="Arial" pitchFamily="34" charset="0"/>
              <a:cs typeface="Arial" pitchFamily="34" charset="0"/>
            </a:endParaRPr>
          </a:p>
          <a:p>
            <a:pPr fontAlgn="base">
              <a:lnSpc>
                <a:spcPct val="150000"/>
              </a:lnSpc>
              <a:buClr>
                <a:schemeClr val="accent1"/>
              </a:buClr>
              <a:buFont typeface="Wingdings" pitchFamily="2" charset="2"/>
              <a:buChar char="§"/>
              <a:tabLst>
                <a:tab pos="179388" algn="l"/>
              </a:tabLst>
            </a:pPr>
            <a:r>
              <a:rPr lang="nl-NL" sz="1400" b="1" dirty="0" smtClean="0">
                <a:latin typeface="Arial" pitchFamily="34" charset="0"/>
                <a:cs typeface="Arial" pitchFamily="34" charset="0"/>
              </a:rPr>
              <a:t>	De reden is dat </a:t>
            </a:r>
            <a:r>
              <a:rPr lang="nl-NL" sz="1400" b="1" dirty="0" err="1" smtClean="0">
                <a:latin typeface="Arial" pitchFamily="34" charset="0"/>
                <a:cs typeface="Arial" pitchFamily="34" charset="0"/>
              </a:rPr>
              <a:t>Tata</a:t>
            </a:r>
            <a:r>
              <a:rPr lang="nl-NL" sz="1400" b="1" dirty="0" smtClean="0">
                <a:latin typeface="Arial" pitchFamily="34" charset="0"/>
                <a:cs typeface="Arial" pitchFamily="34" charset="0"/>
              </a:rPr>
              <a:t> bij monde van Hans van de Berg </a:t>
            </a:r>
            <a:r>
              <a:rPr lang="nl-NL" sz="1400" b="1" dirty="0" smtClean="0">
                <a:latin typeface="Arial" pitchFamily="34" charset="0"/>
                <a:cs typeface="Arial" pitchFamily="34" charset="0"/>
              </a:rPr>
              <a:t>d</a:t>
            </a:r>
            <a:r>
              <a:rPr lang="nl-NL" sz="1400" b="1" dirty="0" smtClean="0">
                <a:latin typeface="Arial" pitchFamily="34" charset="0"/>
                <a:cs typeface="Arial" pitchFamily="34" charset="0"/>
              </a:rPr>
              <a:t>it gezien de slechte omstandigheden 	waarin het staalbedrijf zich bevindt dit niet gepast vindt. </a:t>
            </a:r>
            <a:endParaRPr lang="nl-NL" sz="1400" b="1" dirty="0" smtClean="0">
              <a:latin typeface="Arial" pitchFamily="34" charset="0"/>
              <a:cs typeface="Arial" pitchFamily="34" charset="0"/>
            </a:endParaRPr>
          </a:p>
          <a:p>
            <a:pPr fontAlgn="base"/>
            <a:endParaRPr lang="nl-NL" b="1" dirty="0"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PzJZZnPWSHyxOHgTForufw"/>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11716</TotalTime>
  <Words>2795</Words>
  <Application>Microsoft Office PowerPoint</Application>
  <PresentationFormat>Diavoorstelling (4:3)</PresentationFormat>
  <Paragraphs>776</Paragraphs>
  <Slides>34</Slides>
  <Notes>20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34</vt:i4>
      </vt:variant>
    </vt:vector>
  </HeadingPairs>
  <TitlesOfParts>
    <vt:vector size="36" baseType="lpstr">
      <vt:lpstr>Office-thema</vt:lpstr>
      <vt:lpstr>think-cell Slide</vt:lpstr>
      <vt:lpstr>LEDENVERGADERING VPIJ  3 september 2019   </vt:lpstr>
      <vt:lpstr>Dia 2</vt:lpstr>
      <vt:lpstr>MEDEDELINGEN</vt:lpstr>
      <vt:lpstr>Dia 4</vt:lpstr>
      <vt:lpstr>Dia 5</vt:lpstr>
      <vt:lpstr>Dia 6</vt:lpstr>
      <vt:lpstr>Dia 7</vt:lpstr>
      <vt:lpstr>Dia 8</vt:lpstr>
      <vt:lpstr>Dia 9</vt:lpstr>
      <vt:lpstr>DASHBOARD </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PILOT “4 GOUDEN REGELS” </vt:lpstr>
      <vt:lpstr>Dia 25</vt:lpstr>
      <vt:lpstr>Dia 26</vt:lpstr>
      <vt:lpstr>Dia 27</vt:lpstr>
      <vt:lpstr>Dia 28</vt:lpstr>
      <vt:lpstr>Dia 29</vt:lpstr>
      <vt:lpstr>Dia 30</vt:lpstr>
      <vt:lpstr>AANPAK ONGEVALSOORZAKEN</vt:lpstr>
      <vt:lpstr>Dia 32</vt:lpstr>
      <vt:lpstr>Dia 33</vt:lpstr>
      <vt:lpstr>Dia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Roëlla Schouten</dc:creator>
  <cp:lastModifiedBy>Roëlla Schouten</cp:lastModifiedBy>
  <cp:revision>59</cp:revision>
  <dcterms:created xsi:type="dcterms:W3CDTF">2019-08-12T18:21:07Z</dcterms:created>
  <dcterms:modified xsi:type="dcterms:W3CDTF">2019-09-02T20:19:50Z</dcterms:modified>
</cp:coreProperties>
</file>